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1" r:id="rId3"/>
    <p:sldId id="260" r:id="rId4"/>
    <p:sldId id="257" r:id="rId5"/>
    <p:sldId id="262" r:id="rId6"/>
    <p:sldId id="258" r:id="rId7"/>
    <p:sldId id="263" r:id="rId8"/>
    <p:sldId id="264" r:id="rId9"/>
    <p:sldId id="265" r:id="rId10"/>
    <p:sldId id="266" r:id="rId11"/>
    <p:sldId id="267" r:id="rId12"/>
    <p:sldId id="268" r:id="rId13"/>
    <p:sldId id="269" r:id="rId14"/>
    <p:sldId id="270" r:id="rId15"/>
    <p:sldId id="271" r:id="rId16"/>
    <p:sldId id="272" r:id="rId17"/>
    <p:sldId id="274" r:id="rId18"/>
    <p:sldId id="273"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6AC914-98DA-4874-A78E-C128EC1C9145}" type="datetimeFigureOut">
              <a:rPr lang="en-US" smtClean="0"/>
              <a:t>5/28/2022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B693F1C8-E41C-43F3-AD9C-FC461CFB96BE}"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4465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6AC914-98DA-4874-A78E-C128EC1C9145}" type="datetimeFigureOut">
              <a:rPr lang="en-US" smtClean="0"/>
              <a:t>5/28/2022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93F1C8-E41C-43F3-AD9C-FC461CFB96BE}"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9385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6AC914-98DA-4874-A78E-C128EC1C9145}" type="datetimeFigureOut">
              <a:rPr lang="en-US" smtClean="0"/>
              <a:t>5/28/2022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93F1C8-E41C-43F3-AD9C-FC461CFB96BE}"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7956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6AC914-98DA-4874-A78E-C128EC1C9145}" type="datetimeFigureOut">
              <a:rPr lang="en-US" smtClean="0"/>
              <a:t>5/28/2022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93F1C8-E41C-43F3-AD9C-FC461CFB96BE}"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43085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6AC914-98DA-4874-A78E-C128EC1C9145}" type="datetimeFigureOut">
              <a:rPr lang="en-US" smtClean="0"/>
              <a:t>5/28/2022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93F1C8-E41C-43F3-AD9C-FC461CFB96BE}"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4801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6AC914-98DA-4874-A78E-C128EC1C9145}" type="datetimeFigureOut">
              <a:rPr lang="en-US" smtClean="0"/>
              <a:t>5/28/2022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93F1C8-E41C-43F3-AD9C-FC461CFB96BE}"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29727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6AC914-98DA-4874-A78E-C128EC1C9145}" type="datetimeFigureOut">
              <a:rPr lang="en-US" smtClean="0"/>
              <a:t>5/28/2022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93F1C8-E41C-43F3-AD9C-FC461CFB96BE}"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81620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6AC914-98DA-4874-A78E-C128EC1C9145}" type="datetimeFigureOut">
              <a:rPr lang="en-US" smtClean="0"/>
              <a:t>5/28/2022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93F1C8-E41C-43F3-AD9C-FC461CFB96BE}"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08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6AC914-98DA-4874-A78E-C128EC1C9145}" type="datetimeFigureOut">
              <a:rPr lang="en-US" smtClean="0"/>
              <a:t>5/28/2022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93F1C8-E41C-43F3-AD9C-FC461CFB96BE}" type="slidenum">
              <a:rPr lang="en-US" smtClean="0"/>
              <a:t>‹#›</a:t>
            </a:fld>
            <a:endParaRPr lang="en-US" dirty="0"/>
          </a:p>
        </p:txBody>
      </p:sp>
    </p:spTree>
    <p:extLst>
      <p:ext uri="{BB962C8B-B14F-4D97-AF65-F5344CB8AC3E}">
        <p14:creationId xmlns:p14="http://schemas.microsoft.com/office/powerpoint/2010/main" val="3386125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6AC914-98DA-4874-A78E-C128EC1C9145}" type="datetimeFigureOut">
              <a:rPr lang="en-US" smtClean="0"/>
              <a:t>5/28/2022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93F1C8-E41C-43F3-AD9C-FC461CFB96BE}"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88662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D6AC914-98DA-4874-A78E-C128EC1C9145}" type="datetimeFigureOut">
              <a:rPr lang="en-US" smtClean="0"/>
              <a:t>5/28/2022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B693F1C8-E41C-43F3-AD9C-FC461CFB96BE}"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87047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D6AC914-98DA-4874-A78E-C128EC1C9145}" type="datetimeFigureOut">
              <a:rPr lang="en-US" smtClean="0"/>
              <a:t>5/28/2022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693F1C8-E41C-43F3-AD9C-FC461CFB96BE}" type="slidenum">
              <a:rPr lang="en-US" smtClean="0"/>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776750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FFCD9-D99B-45E9-A323-4D6AC623A32A}"/>
              </a:ext>
            </a:extLst>
          </p:cNvPr>
          <p:cNvSpPr>
            <a:spLocks noGrp="1"/>
          </p:cNvSpPr>
          <p:nvPr>
            <p:ph type="ctrTitle"/>
          </p:nvPr>
        </p:nvSpPr>
        <p:spPr/>
        <p:txBody>
          <a:bodyPr>
            <a:noAutofit/>
          </a:bodyPr>
          <a:lstStyle/>
          <a:p>
            <a:r>
              <a:rPr lang="en-US" sz="4800" dirty="0"/>
              <a:t>Helpful Hints to Avoid Delays in Request for Reimbursement Processing</a:t>
            </a:r>
          </a:p>
        </p:txBody>
      </p:sp>
      <p:sp>
        <p:nvSpPr>
          <p:cNvPr id="3" name="Subtitle 2">
            <a:extLst>
              <a:ext uri="{FF2B5EF4-FFF2-40B4-BE49-F238E27FC236}">
                <a16:creationId xmlns:a16="http://schemas.microsoft.com/office/drawing/2014/main" id="{A414DEE4-BCAC-48AF-8813-E9372C7AE453}"/>
              </a:ext>
            </a:extLst>
          </p:cNvPr>
          <p:cNvSpPr>
            <a:spLocks noGrp="1"/>
          </p:cNvSpPr>
          <p:nvPr>
            <p:ph type="subTitle" idx="1"/>
          </p:nvPr>
        </p:nvSpPr>
        <p:spPr/>
        <p:txBody>
          <a:bodyPr>
            <a:normAutofit fontScale="77500" lnSpcReduction="20000"/>
          </a:bodyPr>
          <a:lstStyle/>
          <a:p>
            <a:r>
              <a:rPr lang="en-US" dirty="0"/>
              <a:t>The following slides list the most common errors made by grantees when submitting requests for reimbursement. Avoiding these errors could result in faster reimbursement processing and negate the need to resubmit emails or documentation. </a:t>
            </a:r>
          </a:p>
        </p:txBody>
      </p:sp>
    </p:spTree>
    <p:extLst>
      <p:ext uri="{BB962C8B-B14F-4D97-AF65-F5344CB8AC3E}">
        <p14:creationId xmlns:p14="http://schemas.microsoft.com/office/powerpoint/2010/main" val="1052912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93930F-A352-438B-9066-DF05BAF3C27D}"/>
              </a:ext>
            </a:extLst>
          </p:cNvPr>
          <p:cNvSpPr>
            <a:spLocks noGrp="1"/>
          </p:cNvSpPr>
          <p:nvPr>
            <p:ph idx="1"/>
          </p:nvPr>
        </p:nvSpPr>
        <p:spPr>
          <a:xfrm>
            <a:off x="838200" y="657225"/>
            <a:ext cx="10515600" cy="5519738"/>
          </a:xfrm>
        </p:spPr>
        <p:txBody>
          <a:bodyPr/>
          <a:lstStyle/>
          <a:p>
            <a:endParaRPr lang="en-US" b="1" i="1" dirty="0"/>
          </a:p>
          <a:p>
            <a:endParaRPr lang="en-US" b="1" i="1" dirty="0"/>
          </a:p>
          <a:p>
            <a:endParaRPr lang="en-US" b="1" i="1" dirty="0"/>
          </a:p>
          <a:p>
            <a:r>
              <a:rPr lang="en-US" b="1" i="1" dirty="0"/>
              <a:t>*** Make sure the Authorized Official or Alternate Designee signing the Invoice is on file with the Grants Administration Division as being the Authorized Official or Alternate Designee. If they are not, the Request for Reimbursement will be rejected, and corrections or grantee role changes will need to occur before the reimbursement request can be processed***</a:t>
            </a:r>
          </a:p>
          <a:p>
            <a:endParaRPr lang="en-US" dirty="0"/>
          </a:p>
        </p:txBody>
      </p:sp>
    </p:spTree>
    <p:extLst>
      <p:ext uri="{BB962C8B-B14F-4D97-AF65-F5344CB8AC3E}">
        <p14:creationId xmlns:p14="http://schemas.microsoft.com/office/powerpoint/2010/main" val="3663477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7DD80-AD1E-40C3-8ECE-23EF99E476AE}"/>
              </a:ext>
            </a:extLst>
          </p:cNvPr>
          <p:cNvSpPr>
            <a:spLocks noGrp="1"/>
          </p:cNvSpPr>
          <p:nvPr>
            <p:ph type="title"/>
          </p:nvPr>
        </p:nvSpPr>
        <p:spPr/>
        <p:txBody>
          <a:bodyPr/>
          <a:lstStyle/>
          <a:p>
            <a:r>
              <a:rPr lang="en-US" dirty="0"/>
              <a:t>Invoice Errors – Amount Requested</a:t>
            </a:r>
          </a:p>
        </p:txBody>
      </p:sp>
      <p:sp>
        <p:nvSpPr>
          <p:cNvPr id="3" name="Content Placeholder 2">
            <a:extLst>
              <a:ext uri="{FF2B5EF4-FFF2-40B4-BE49-F238E27FC236}">
                <a16:creationId xmlns:a16="http://schemas.microsoft.com/office/drawing/2014/main" id="{D9B99964-79E1-493E-8A8C-D24B8294B1F6}"/>
              </a:ext>
            </a:extLst>
          </p:cNvPr>
          <p:cNvSpPr>
            <a:spLocks noGrp="1"/>
          </p:cNvSpPr>
          <p:nvPr>
            <p:ph idx="1"/>
          </p:nvPr>
        </p:nvSpPr>
        <p:spPr/>
        <p:txBody>
          <a:bodyPr/>
          <a:lstStyle/>
          <a:p>
            <a:r>
              <a:rPr lang="en-US" dirty="0"/>
              <a:t>The final common Invoice error, to be covered in this document is the </a:t>
            </a:r>
            <a:r>
              <a:rPr lang="en-US" i="1" dirty="0"/>
              <a:t>Amount of Claim </a:t>
            </a:r>
            <a:r>
              <a:rPr lang="en-US" dirty="0"/>
              <a:t>as stated on the Invoice form does not match the Total for month requested on the FSR form.</a:t>
            </a:r>
          </a:p>
          <a:p>
            <a:r>
              <a:rPr lang="en-US" dirty="0"/>
              <a:t>Grantees are strongly encouraged to double check these amounts match before submitting the Request for Reimbursement. </a:t>
            </a:r>
          </a:p>
        </p:txBody>
      </p:sp>
    </p:spTree>
    <p:extLst>
      <p:ext uri="{BB962C8B-B14F-4D97-AF65-F5344CB8AC3E}">
        <p14:creationId xmlns:p14="http://schemas.microsoft.com/office/powerpoint/2010/main" val="4040411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13817-C768-448F-8E9C-C6557CAB5EB0}"/>
              </a:ext>
            </a:extLst>
          </p:cNvPr>
          <p:cNvSpPr>
            <a:spLocks noGrp="1"/>
          </p:cNvSpPr>
          <p:nvPr>
            <p:ph type="title"/>
          </p:nvPr>
        </p:nvSpPr>
        <p:spPr/>
        <p:txBody>
          <a:bodyPr/>
          <a:lstStyle/>
          <a:p>
            <a:r>
              <a:rPr lang="en-US" dirty="0"/>
              <a:t>Common FSR Errors</a:t>
            </a:r>
          </a:p>
        </p:txBody>
      </p:sp>
      <p:sp>
        <p:nvSpPr>
          <p:cNvPr id="3" name="Text Placeholder 2">
            <a:extLst>
              <a:ext uri="{FF2B5EF4-FFF2-40B4-BE49-F238E27FC236}">
                <a16:creationId xmlns:a16="http://schemas.microsoft.com/office/drawing/2014/main" id="{087E98D2-6FFA-4B06-B321-6ACF4E6788C9}"/>
              </a:ext>
            </a:extLst>
          </p:cNvPr>
          <p:cNvSpPr>
            <a:spLocks noGrp="1"/>
          </p:cNvSpPr>
          <p:nvPr>
            <p:ph type="body" idx="1"/>
          </p:nvPr>
        </p:nvSpPr>
        <p:spPr/>
        <p:txBody>
          <a:bodyPr/>
          <a:lstStyle/>
          <a:p>
            <a:r>
              <a:rPr lang="en-US" dirty="0"/>
              <a:t>The following slides cover the most common errors found on the FSR form that will require correction by the Grantee. </a:t>
            </a:r>
          </a:p>
          <a:p>
            <a:endParaRPr lang="en-US" dirty="0"/>
          </a:p>
        </p:txBody>
      </p:sp>
    </p:spTree>
    <p:extLst>
      <p:ext uri="{BB962C8B-B14F-4D97-AF65-F5344CB8AC3E}">
        <p14:creationId xmlns:p14="http://schemas.microsoft.com/office/powerpoint/2010/main" val="3432664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8B950-476E-4B2C-B48D-E1E31FD9B0F3}"/>
              </a:ext>
            </a:extLst>
          </p:cNvPr>
          <p:cNvSpPr>
            <a:spLocks noGrp="1"/>
          </p:cNvSpPr>
          <p:nvPr>
            <p:ph type="title"/>
          </p:nvPr>
        </p:nvSpPr>
        <p:spPr/>
        <p:txBody>
          <a:bodyPr/>
          <a:lstStyle/>
          <a:p>
            <a:r>
              <a:rPr lang="en-US" dirty="0"/>
              <a:t>FSR Errors – Preparer’s Comments</a:t>
            </a:r>
          </a:p>
        </p:txBody>
      </p:sp>
      <p:sp>
        <p:nvSpPr>
          <p:cNvPr id="3" name="Content Placeholder 2">
            <a:extLst>
              <a:ext uri="{FF2B5EF4-FFF2-40B4-BE49-F238E27FC236}">
                <a16:creationId xmlns:a16="http://schemas.microsoft.com/office/drawing/2014/main" id="{D0CD47B7-337A-4CF2-BB7C-3C2DE0EE1E0F}"/>
              </a:ext>
            </a:extLst>
          </p:cNvPr>
          <p:cNvSpPr>
            <a:spLocks noGrp="1"/>
          </p:cNvSpPr>
          <p:nvPr>
            <p:ph idx="1"/>
          </p:nvPr>
        </p:nvSpPr>
        <p:spPr/>
        <p:txBody>
          <a:bodyPr>
            <a:normAutofit fontScale="92500" lnSpcReduction="20000"/>
          </a:bodyPr>
          <a:lstStyle/>
          <a:p>
            <a:r>
              <a:rPr lang="en-US" dirty="0"/>
              <a:t>The most common errors on the FSR form are generally made in the Preparer’s Comments.</a:t>
            </a:r>
          </a:p>
          <a:p>
            <a:pPr lvl="1"/>
            <a:r>
              <a:rPr lang="en-US" dirty="0"/>
              <a:t>When entering comments for a month, be sure to remove any comments from a previous month (unless those comments apply to the current month as well). Leaving previous comments that are not applicable to the current month could cause confusion, questions that need to be answered, and delays in processing.</a:t>
            </a:r>
          </a:p>
          <a:p>
            <a:pPr marL="457200" lvl="1" indent="0">
              <a:buNone/>
            </a:pPr>
            <a:endParaRPr lang="en-US" dirty="0"/>
          </a:p>
          <a:p>
            <a:pPr lvl="1"/>
            <a:r>
              <a:rPr lang="en-US" dirty="0"/>
              <a:t>If there is a significant variance in the billing of a budget category between one month and the next, be sure to explain the variance in the Preparer’s Comments. </a:t>
            </a:r>
          </a:p>
          <a:p>
            <a:pPr lvl="2"/>
            <a:r>
              <a:rPr lang="en-US" dirty="0"/>
              <a:t>For example, if Salary is higher due to the month being a three-pay-period month vs a two-pay-period month, notate that in the Preparer’s Comments. If the amount requested in the other Budget Categories is higher than previous months due to purchases or services rendered, be sure to list the items purchased/services in the Preparer’s comments. </a:t>
            </a:r>
          </a:p>
        </p:txBody>
      </p:sp>
    </p:spTree>
    <p:extLst>
      <p:ext uri="{BB962C8B-B14F-4D97-AF65-F5344CB8AC3E}">
        <p14:creationId xmlns:p14="http://schemas.microsoft.com/office/powerpoint/2010/main" val="1855190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2898E-20D8-4A56-863A-6729B6120383}"/>
              </a:ext>
            </a:extLst>
          </p:cNvPr>
          <p:cNvSpPr>
            <a:spLocks noGrp="1"/>
          </p:cNvSpPr>
          <p:nvPr>
            <p:ph type="title"/>
          </p:nvPr>
        </p:nvSpPr>
        <p:spPr/>
        <p:txBody>
          <a:bodyPr/>
          <a:lstStyle/>
          <a:p>
            <a:r>
              <a:rPr lang="en-US" dirty="0"/>
              <a:t>FSR Errors – Preparer’s Comments Continued</a:t>
            </a:r>
          </a:p>
        </p:txBody>
      </p:sp>
      <p:sp>
        <p:nvSpPr>
          <p:cNvPr id="3" name="Content Placeholder 2">
            <a:extLst>
              <a:ext uri="{FF2B5EF4-FFF2-40B4-BE49-F238E27FC236}">
                <a16:creationId xmlns:a16="http://schemas.microsoft.com/office/drawing/2014/main" id="{CCB849B4-B4FC-4557-B0D3-3F2B5F1B657D}"/>
              </a:ext>
            </a:extLst>
          </p:cNvPr>
          <p:cNvSpPr>
            <a:spLocks noGrp="1"/>
          </p:cNvSpPr>
          <p:nvPr>
            <p:ph idx="1"/>
          </p:nvPr>
        </p:nvSpPr>
        <p:spPr/>
        <p:txBody>
          <a:bodyPr>
            <a:normAutofit fontScale="92500"/>
          </a:bodyPr>
          <a:lstStyle/>
          <a:p>
            <a:r>
              <a:rPr lang="en-US" dirty="0"/>
              <a:t>Personnel Changes reported in the FSR Preparer’s Comments</a:t>
            </a:r>
          </a:p>
          <a:p>
            <a:pPr lvl="1"/>
            <a:r>
              <a:rPr lang="en-US" dirty="0"/>
              <a:t>Sometimes grantees will provide an individual’s name when informing the Grants Administration Division of changes in Personnel in the FSR Preparer’s Comments.</a:t>
            </a:r>
          </a:p>
          <a:p>
            <a:pPr lvl="2"/>
            <a:r>
              <a:rPr lang="en-US" dirty="0"/>
              <a:t>For example, stating Jane Doe left the agency on February 1, 2022, instead of stating the Counselor II position was vacated on February 1, 2022.</a:t>
            </a:r>
          </a:p>
          <a:p>
            <a:pPr lvl="1"/>
            <a:r>
              <a:rPr lang="en-US" dirty="0"/>
              <a:t>With the exception of the SAPCS-Federal Budgets, the other grant program Budgets do not currently require the names of individuals who fill the grant paid positions. When there are multiple funded positions on a grant, listing a person’s name instead of the position being vacated can result in the grantee being contacted to determine which grant funded position was vacated, which can potentially delay the processing of the reimbursement request for payment. </a:t>
            </a:r>
          </a:p>
        </p:txBody>
      </p:sp>
    </p:spTree>
    <p:extLst>
      <p:ext uri="{BB962C8B-B14F-4D97-AF65-F5344CB8AC3E}">
        <p14:creationId xmlns:p14="http://schemas.microsoft.com/office/powerpoint/2010/main" val="1529608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7CA2F-2503-4DF3-A716-60439A8977C3}"/>
              </a:ext>
            </a:extLst>
          </p:cNvPr>
          <p:cNvSpPr>
            <a:spLocks noGrp="1"/>
          </p:cNvSpPr>
          <p:nvPr>
            <p:ph type="title"/>
          </p:nvPr>
        </p:nvSpPr>
        <p:spPr/>
        <p:txBody>
          <a:bodyPr/>
          <a:lstStyle/>
          <a:p>
            <a:r>
              <a:rPr lang="en-US" dirty="0"/>
              <a:t>FSR Errors – Year-to-Date Balances</a:t>
            </a:r>
          </a:p>
        </p:txBody>
      </p:sp>
      <p:sp>
        <p:nvSpPr>
          <p:cNvPr id="3" name="Content Placeholder 2">
            <a:extLst>
              <a:ext uri="{FF2B5EF4-FFF2-40B4-BE49-F238E27FC236}">
                <a16:creationId xmlns:a16="http://schemas.microsoft.com/office/drawing/2014/main" id="{F85B21DD-F58A-4909-A998-0D8FD5ACBF50}"/>
              </a:ext>
            </a:extLst>
          </p:cNvPr>
          <p:cNvSpPr>
            <a:spLocks noGrp="1"/>
          </p:cNvSpPr>
          <p:nvPr>
            <p:ph idx="1"/>
          </p:nvPr>
        </p:nvSpPr>
        <p:spPr/>
        <p:txBody>
          <a:bodyPr>
            <a:normAutofit lnSpcReduction="10000"/>
          </a:bodyPr>
          <a:lstStyle/>
          <a:p>
            <a:r>
              <a:rPr lang="en-US" dirty="0"/>
              <a:t>To ensure accuracy in billing and available funding, the Grants Administration checks payment history against the Year-to-Date balance in the FSR of the current Reimbursement Request. </a:t>
            </a:r>
          </a:p>
          <a:p>
            <a:r>
              <a:rPr lang="en-US" dirty="0"/>
              <a:t>When Budget Adjustments occur, grantees must repopulate previous months reimbursement request data. </a:t>
            </a:r>
          </a:p>
          <a:p>
            <a:r>
              <a:rPr lang="en-US" dirty="0"/>
              <a:t>If the Year-to-Date balances do not match, processing the request must stop and the grantee must be contacted to verify amounts. The Grants Administration Division strongly encourages grantees to double check previous data entry prior to submitting the current request for reimbursement.</a:t>
            </a:r>
          </a:p>
          <a:p>
            <a:endParaRPr lang="en-US" dirty="0"/>
          </a:p>
        </p:txBody>
      </p:sp>
    </p:spTree>
    <p:extLst>
      <p:ext uri="{BB962C8B-B14F-4D97-AF65-F5344CB8AC3E}">
        <p14:creationId xmlns:p14="http://schemas.microsoft.com/office/powerpoint/2010/main" val="1865860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C62AF-F81F-41F3-97F2-BE7D1CEDE844}"/>
              </a:ext>
            </a:extLst>
          </p:cNvPr>
          <p:cNvSpPr>
            <a:spLocks noGrp="1"/>
          </p:cNvSpPr>
          <p:nvPr>
            <p:ph type="title"/>
          </p:nvPr>
        </p:nvSpPr>
        <p:spPr/>
        <p:txBody>
          <a:bodyPr/>
          <a:lstStyle/>
          <a:p>
            <a:r>
              <a:rPr lang="en-US" dirty="0"/>
              <a:t>Common Salary Detail Errors</a:t>
            </a:r>
          </a:p>
        </p:txBody>
      </p:sp>
      <p:sp>
        <p:nvSpPr>
          <p:cNvPr id="3" name="Text Placeholder 2">
            <a:extLst>
              <a:ext uri="{FF2B5EF4-FFF2-40B4-BE49-F238E27FC236}">
                <a16:creationId xmlns:a16="http://schemas.microsoft.com/office/drawing/2014/main" id="{2C119E5B-63CC-4540-8847-5F8FFC2E0C30}"/>
              </a:ext>
            </a:extLst>
          </p:cNvPr>
          <p:cNvSpPr>
            <a:spLocks noGrp="1"/>
          </p:cNvSpPr>
          <p:nvPr>
            <p:ph type="body" idx="1"/>
          </p:nvPr>
        </p:nvSpPr>
        <p:spPr/>
        <p:txBody>
          <a:bodyPr/>
          <a:lstStyle/>
          <a:p>
            <a:r>
              <a:rPr lang="en-US" dirty="0"/>
              <a:t>The following slides cover the most common errors found on the Salary Detail form that will require correction by the Grantee. </a:t>
            </a:r>
          </a:p>
          <a:p>
            <a:endParaRPr lang="en-US" dirty="0"/>
          </a:p>
        </p:txBody>
      </p:sp>
    </p:spTree>
    <p:extLst>
      <p:ext uri="{BB962C8B-B14F-4D97-AF65-F5344CB8AC3E}">
        <p14:creationId xmlns:p14="http://schemas.microsoft.com/office/powerpoint/2010/main" val="494543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B82DE-D4D5-49BD-AC27-9CA905DE17F5}"/>
              </a:ext>
            </a:extLst>
          </p:cNvPr>
          <p:cNvSpPr>
            <a:spLocks noGrp="1"/>
          </p:cNvSpPr>
          <p:nvPr>
            <p:ph type="title"/>
          </p:nvPr>
        </p:nvSpPr>
        <p:spPr/>
        <p:txBody>
          <a:bodyPr>
            <a:normAutofit/>
          </a:bodyPr>
          <a:lstStyle/>
          <a:p>
            <a:r>
              <a:rPr lang="en-US" dirty="0"/>
              <a:t>Salary Detail Errors – Position Filled, Hours Worked, and Amount Requested</a:t>
            </a:r>
          </a:p>
        </p:txBody>
      </p:sp>
      <p:sp>
        <p:nvSpPr>
          <p:cNvPr id="3" name="Content Placeholder 2">
            <a:extLst>
              <a:ext uri="{FF2B5EF4-FFF2-40B4-BE49-F238E27FC236}">
                <a16:creationId xmlns:a16="http://schemas.microsoft.com/office/drawing/2014/main" id="{9F6E8B5D-811B-45C6-97CB-9D6354F22083}"/>
              </a:ext>
            </a:extLst>
          </p:cNvPr>
          <p:cNvSpPr>
            <a:spLocks noGrp="1"/>
          </p:cNvSpPr>
          <p:nvPr>
            <p:ph idx="1"/>
          </p:nvPr>
        </p:nvSpPr>
        <p:spPr/>
        <p:txBody>
          <a:bodyPr>
            <a:normAutofit fontScale="92500" lnSpcReduction="10000"/>
          </a:bodyPr>
          <a:lstStyle/>
          <a:p>
            <a:r>
              <a:rPr lang="en-US" dirty="0"/>
              <a:t>The following are the most common errors on the Salary Detail Report:</a:t>
            </a:r>
          </a:p>
          <a:p>
            <a:pPr lvl="1"/>
            <a:r>
              <a:rPr lang="en-US" i="1" dirty="0"/>
              <a:t>Position Currently Filled </a:t>
            </a:r>
            <a:r>
              <a:rPr lang="en-US" dirty="0"/>
              <a:t>column is left blank</a:t>
            </a:r>
          </a:p>
          <a:p>
            <a:pPr lvl="1"/>
            <a:r>
              <a:rPr lang="en-US" i="1" dirty="0"/>
              <a:t>Hours worked on the Grant </a:t>
            </a:r>
            <a:r>
              <a:rPr lang="en-US" dirty="0"/>
              <a:t>for positions is left blank</a:t>
            </a:r>
          </a:p>
          <a:p>
            <a:pPr lvl="2"/>
            <a:r>
              <a:rPr lang="en-US" b="1" dirty="0"/>
              <a:t>This does not apply if all funding for the position is already expended, if that is the case, the </a:t>
            </a:r>
            <a:r>
              <a:rPr lang="en-US" b="1" i="1" dirty="0"/>
              <a:t>Hours worked on the Grant </a:t>
            </a:r>
            <a:r>
              <a:rPr lang="en-US" b="1" dirty="0"/>
              <a:t>column should be blank for that position and a note should be added to the Preparer’s Comments explaining why the column is blank. </a:t>
            </a:r>
          </a:p>
          <a:p>
            <a:pPr lvl="1"/>
            <a:r>
              <a:rPr lang="en-US" i="1" dirty="0"/>
              <a:t>Hours worked on Grant </a:t>
            </a:r>
            <a:r>
              <a:rPr lang="en-US" dirty="0"/>
              <a:t>for positions does not correspond to the Grant Budget</a:t>
            </a:r>
          </a:p>
          <a:p>
            <a:pPr lvl="2"/>
            <a:r>
              <a:rPr lang="en-US" dirty="0"/>
              <a:t>For example, entering 130 hours worked for the month for a position that is on the Grant Budget 2 hours a week. </a:t>
            </a:r>
          </a:p>
          <a:p>
            <a:pPr lvl="2"/>
            <a:r>
              <a:rPr lang="en-US" dirty="0"/>
              <a:t>If hours worked on the grant for a position needs to change, please contact your Grant Manager for a Budget Adjustment. </a:t>
            </a:r>
          </a:p>
          <a:p>
            <a:endParaRPr lang="en-US" dirty="0"/>
          </a:p>
        </p:txBody>
      </p:sp>
    </p:spTree>
    <p:extLst>
      <p:ext uri="{BB962C8B-B14F-4D97-AF65-F5344CB8AC3E}">
        <p14:creationId xmlns:p14="http://schemas.microsoft.com/office/powerpoint/2010/main" val="1400565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A4B208-C262-4DBB-9BAC-A8E3A4FC5309}"/>
              </a:ext>
            </a:extLst>
          </p:cNvPr>
          <p:cNvSpPr>
            <a:spLocks noGrp="1"/>
          </p:cNvSpPr>
          <p:nvPr>
            <p:ph type="title"/>
          </p:nvPr>
        </p:nvSpPr>
        <p:spPr/>
        <p:txBody>
          <a:bodyPr>
            <a:normAutofit fontScale="90000"/>
          </a:bodyPr>
          <a:lstStyle/>
          <a:p>
            <a:r>
              <a:rPr lang="en-US" dirty="0"/>
              <a:t>Salary Detail Errors – Position Filled, Hours Worked, and Amount Requested Continued</a:t>
            </a:r>
          </a:p>
        </p:txBody>
      </p:sp>
      <p:sp>
        <p:nvSpPr>
          <p:cNvPr id="5" name="Content Placeholder 4">
            <a:extLst>
              <a:ext uri="{FF2B5EF4-FFF2-40B4-BE49-F238E27FC236}">
                <a16:creationId xmlns:a16="http://schemas.microsoft.com/office/drawing/2014/main" id="{167192F9-069D-4470-BE52-F7103AF9E629}"/>
              </a:ext>
            </a:extLst>
          </p:cNvPr>
          <p:cNvSpPr>
            <a:spLocks noGrp="1"/>
          </p:cNvSpPr>
          <p:nvPr>
            <p:ph idx="1"/>
          </p:nvPr>
        </p:nvSpPr>
        <p:spPr/>
        <p:txBody>
          <a:bodyPr>
            <a:normAutofit fontScale="70000" lnSpcReduction="20000"/>
          </a:bodyPr>
          <a:lstStyle/>
          <a:p>
            <a:pPr lvl="1"/>
            <a:r>
              <a:rPr lang="en-US" dirty="0"/>
              <a:t>The Total Amount requested on the Salary Detail form does not match the Salary total on the FSR form. (</a:t>
            </a:r>
            <a:r>
              <a:rPr lang="en-US" i="1" dirty="0"/>
              <a:t>These amounts must match</a:t>
            </a:r>
            <a:r>
              <a:rPr lang="en-US" dirty="0"/>
              <a:t>)</a:t>
            </a:r>
          </a:p>
          <a:p>
            <a:pPr marL="457200" lvl="1" indent="0">
              <a:buNone/>
            </a:pPr>
            <a:endParaRPr lang="en-US" sz="400" dirty="0"/>
          </a:p>
          <a:p>
            <a:pPr lvl="1"/>
            <a:r>
              <a:rPr lang="en-US" dirty="0"/>
              <a:t>Omitting the Amount of Salary requested for the month for each position.</a:t>
            </a:r>
          </a:p>
          <a:p>
            <a:pPr lvl="2"/>
            <a:r>
              <a:rPr lang="en-US" b="1" dirty="0"/>
              <a:t>This does not apply if all funding for the position is already expended, if that is the case, the </a:t>
            </a:r>
            <a:r>
              <a:rPr lang="en-US" b="1" i="1" dirty="0"/>
              <a:t>Amount </a:t>
            </a:r>
            <a:r>
              <a:rPr lang="en-US" b="1" dirty="0"/>
              <a:t>column should be blank for that position and a note should be added to the Preparer’s Comments explaining why the column is blank. </a:t>
            </a:r>
          </a:p>
          <a:p>
            <a:pPr marL="914400" lvl="2" indent="0">
              <a:buNone/>
            </a:pPr>
            <a:endParaRPr lang="en-US" sz="300" dirty="0"/>
          </a:p>
          <a:p>
            <a:pPr lvl="1"/>
            <a:r>
              <a:rPr lang="en-US" dirty="0"/>
              <a:t>Hours and Salary billed overall do not correspond to the Grant Budget.</a:t>
            </a:r>
          </a:p>
          <a:p>
            <a:pPr lvl="2"/>
            <a:r>
              <a:rPr lang="en-US" sz="1700" dirty="0"/>
              <a:t>For example, Grantee A has a Counselor on the grant budget at a salary of $40,000 a year, works 20 hours on the grant, and is budgeted on the grant for $20,000. Grantee A submits a request for reimbursement for the month of February 2022 with the Counselor position working 50 hours for the month and a requested salary reimbursement amount of $3,000. With a budget of $20,000, the monthly billing for this position should be around $1,666 and the monthly equivalent hours billed to the grant should be around 80. </a:t>
            </a:r>
          </a:p>
          <a:p>
            <a:pPr lvl="2"/>
            <a:r>
              <a:rPr lang="en-US" sz="1700" dirty="0"/>
              <a:t>While hours and billing can fluctuate, especially if it is a three-pay-period month, the above example is a type of scenario that will raise flags and cause questions. If the hourly and salary billing for a month is not relatively consistent from a previous month, Grantees should document the reason(s) for the variance(s) in the Preparer’s Comments in the FSR form. Note: If the note in the FSR does not fully answer any questions raised, the Grantee may still be contacted for clarification or additional information. </a:t>
            </a:r>
          </a:p>
        </p:txBody>
      </p:sp>
    </p:spTree>
    <p:extLst>
      <p:ext uri="{BB962C8B-B14F-4D97-AF65-F5344CB8AC3E}">
        <p14:creationId xmlns:p14="http://schemas.microsoft.com/office/powerpoint/2010/main" val="4111540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A611A9D-D4B4-4D99-80D7-36E188835C2A}"/>
              </a:ext>
            </a:extLst>
          </p:cNvPr>
          <p:cNvSpPr>
            <a:spLocks noGrp="1"/>
          </p:cNvSpPr>
          <p:nvPr>
            <p:ph type="title"/>
          </p:nvPr>
        </p:nvSpPr>
        <p:spPr/>
        <p:txBody>
          <a:bodyPr>
            <a:normAutofit fontScale="90000"/>
          </a:bodyPr>
          <a:lstStyle/>
          <a:p>
            <a:pPr algn="ctr"/>
            <a:r>
              <a:rPr lang="en-US" dirty="0"/>
              <a:t>Thank you for Reviewing the Helpful Hints Guide to Avoid Delays in Reimbursement Processing</a:t>
            </a:r>
          </a:p>
        </p:txBody>
      </p:sp>
      <p:sp>
        <p:nvSpPr>
          <p:cNvPr id="5" name="Text Placeholder 4">
            <a:extLst>
              <a:ext uri="{FF2B5EF4-FFF2-40B4-BE49-F238E27FC236}">
                <a16:creationId xmlns:a16="http://schemas.microsoft.com/office/drawing/2014/main" id="{29D43EFB-E99F-44B3-8AC9-230B01A2A9EE}"/>
              </a:ext>
            </a:extLst>
          </p:cNvPr>
          <p:cNvSpPr>
            <a:spLocks noGrp="1"/>
          </p:cNvSpPr>
          <p:nvPr>
            <p:ph type="body" idx="1"/>
          </p:nvPr>
        </p:nvSpPr>
        <p:spPr/>
        <p:txBody>
          <a:bodyPr/>
          <a:lstStyle/>
          <a:p>
            <a:r>
              <a:rPr lang="en-US" dirty="0"/>
              <a:t>If you have any questions about this presentation or questions regarding your reimbursement requests, please contact your Financial Specialist. </a:t>
            </a:r>
          </a:p>
        </p:txBody>
      </p:sp>
    </p:spTree>
    <p:extLst>
      <p:ext uri="{BB962C8B-B14F-4D97-AF65-F5344CB8AC3E}">
        <p14:creationId xmlns:p14="http://schemas.microsoft.com/office/powerpoint/2010/main" val="3333954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B77E3-0FE5-47D8-B4EC-B13F15F14B09}"/>
              </a:ext>
            </a:extLst>
          </p:cNvPr>
          <p:cNvSpPr>
            <a:spLocks noGrp="1"/>
          </p:cNvSpPr>
          <p:nvPr>
            <p:ph type="title"/>
          </p:nvPr>
        </p:nvSpPr>
        <p:spPr/>
        <p:txBody>
          <a:bodyPr/>
          <a:lstStyle/>
          <a:p>
            <a:r>
              <a:rPr lang="en-US" dirty="0"/>
              <a:t>Common Submission Errors</a:t>
            </a:r>
          </a:p>
        </p:txBody>
      </p:sp>
      <p:sp>
        <p:nvSpPr>
          <p:cNvPr id="3" name="Text Placeholder 2">
            <a:extLst>
              <a:ext uri="{FF2B5EF4-FFF2-40B4-BE49-F238E27FC236}">
                <a16:creationId xmlns:a16="http://schemas.microsoft.com/office/drawing/2014/main" id="{1BB80D28-B9F2-43EE-B79F-402FBEA2E8C7}"/>
              </a:ext>
            </a:extLst>
          </p:cNvPr>
          <p:cNvSpPr>
            <a:spLocks noGrp="1"/>
          </p:cNvSpPr>
          <p:nvPr>
            <p:ph type="body" idx="1"/>
          </p:nvPr>
        </p:nvSpPr>
        <p:spPr/>
        <p:txBody>
          <a:bodyPr/>
          <a:lstStyle/>
          <a:p>
            <a:r>
              <a:rPr lang="en-US" dirty="0"/>
              <a:t>The following slides cover the most common errors in reimbursement submission that will require correction by the Grantee. </a:t>
            </a:r>
          </a:p>
          <a:p>
            <a:endParaRPr lang="en-US" dirty="0"/>
          </a:p>
        </p:txBody>
      </p:sp>
    </p:spTree>
    <p:extLst>
      <p:ext uri="{BB962C8B-B14F-4D97-AF65-F5344CB8AC3E}">
        <p14:creationId xmlns:p14="http://schemas.microsoft.com/office/powerpoint/2010/main" val="1894406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3B2CD-F091-426E-87F6-E7732705F0E2}"/>
              </a:ext>
            </a:extLst>
          </p:cNvPr>
          <p:cNvSpPr>
            <a:spLocks noGrp="1"/>
          </p:cNvSpPr>
          <p:nvPr>
            <p:ph type="title"/>
          </p:nvPr>
        </p:nvSpPr>
        <p:spPr/>
        <p:txBody>
          <a:bodyPr/>
          <a:lstStyle/>
          <a:p>
            <a:r>
              <a:rPr lang="en-US"/>
              <a:t>Submission Errors – Email Senders</a:t>
            </a:r>
            <a:endParaRPr lang="en-US" dirty="0"/>
          </a:p>
        </p:txBody>
      </p:sp>
      <p:sp>
        <p:nvSpPr>
          <p:cNvPr id="3" name="Content Placeholder 2">
            <a:extLst>
              <a:ext uri="{FF2B5EF4-FFF2-40B4-BE49-F238E27FC236}">
                <a16:creationId xmlns:a16="http://schemas.microsoft.com/office/drawing/2014/main" id="{9FE82DE6-6D3E-4015-9F03-A7B1F31D48D8}"/>
              </a:ext>
            </a:extLst>
          </p:cNvPr>
          <p:cNvSpPr>
            <a:spLocks noGrp="1"/>
          </p:cNvSpPr>
          <p:nvPr>
            <p:ph idx="1"/>
          </p:nvPr>
        </p:nvSpPr>
        <p:spPr/>
        <p:txBody>
          <a:bodyPr>
            <a:normAutofit lnSpcReduction="10000"/>
          </a:bodyPr>
          <a:lstStyle/>
          <a:p>
            <a:r>
              <a:rPr lang="en-US" dirty="0"/>
              <a:t>The Grants Administration Division (GAD) is now requiring requests for reimbursement to be submitted by the Authorized Official or Alternate Designee on file for the grant program. </a:t>
            </a:r>
          </a:p>
          <a:p>
            <a:r>
              <a:rPr lang="en-US" dirty="0"/>
              <a:t>The reason for the requirement is the increase in cyber attacks against businesses and other organizations. These attacks can result in compromised computer systems, including email.  </a:t>
            </a:r>
          </a:p>
          <a:p>
            <a:r>
              <a:rPr lang="en-US" dirty="0"/>
              <a:t>Limiting the submission of reimbursement requests to be by only the Authorized Official or Alternate Designee is an effort to safeguard funding for grantees and a prevention tool against fraud or theft.</a:t>
            </a:r>
          </a:p>
          <a:p>
            <a:endParaRPr lang="en-US" dirty="0"/>
          </a:p>
        </p:txBody>
      </p:sp>
    </p:spTree>
    <p:extLst>
      <p:ext uri="{BB962C8B-B14F-4D97-AF65-F5344CB8AC3E}">
        <p14:creationId xmlns:p14="http://schemas.microsoft.com/office/powerpoint/2010/main" val="2161615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6D870-2756-4176-AD6F-F6344A9C128E}"/>
              </a:ext>
            </a:extLst>
          </p:cNvPr>
          <p:cNvSpPr>
            <a:spLocks noGrp="1"/>
          </p:cNvSpPr>
          <p:nvPr>
            <p:ph type="title"/>
          </p:nvPr>
        </p:nvSpPr>
        <p:spPr/>
        <p:txBody>
          <a:bodyPr/>
          <a:lstStyle/>
          <a:p>
            <a:pPr algn="ctr"/>
            <a:r>
              <a:rPr lang="en-US" dirty="0"/>
              <a:t>Submission Errors – Email Subject Line</a:t>
            </a:r>
          </a:p>
        </p:txBody>
      </p:sp>
      <p:sp>
        <p:nvSpPr>
          <p:cNvPr id="3" name="Content Placeholder 2">
            <a:extLst>
              <a:ext uri="{FF2B5EF4-FFF2-40B4-BE49-F238E27FC236}">
                <a16:creationId xmlns:a16="http://schemas.microsoft.com/office/drawing/2014/main" id="{1918E4C0-3956-4E58-90CA-8E5F745CE1E7}"/>
              </a:ext>
            </a:extLst>
          </p:cNvPr>
          <p:cNvSpPr>
            <a:spLocks noGrp="1"/>
          </p:cNvSpPr>
          <p:nvPr>
            <p:ph idx="1"/>
          </p:nvPr>
        </p:nvSpPr>
        <p:spPr/>
        <p:txBody>
          <a:bodyPr>
            <a:normAutofit/>
          </a:bodyPr>
          <a:lstStyle/>
          <a:p>
            <a:r>
              <a:rPr lang="en-US" dirty="0"/>
              <a:t>One of the most common errors seen in requests for reimbursement submission is the content of the Subject Line of the submission email. </a:t>
            </a:r>
          </a:p>
          <a:p>
            <a:r>
              <a:rPr lang="en-US" dirty="0"/>
              <a:t>As a reminder, the Subject Line must state: grant number, grant program name, agency name, billing month and year (the month for which you are requesting reimbursement) and Invoice.  </a:t>
            </a:r>
          </a:p>
          <a:p>
            <a:r>
              <a:rPr lang="en-US" dirty="0"/>
              <a:t>Example: 2200000 OVAG ExampleGrantee September 2021 Invoice</a:t>
            </a:r>
          </a:p>
          <a:p>
            <a:pPr lvl="1"/>
            <a:r>
              <a:rPr lang="en-US" dirty="0"/>
              <a:t>Ensure the agency name listed in the email Subject Line matches the agency name as listed on your grant contract. </a:t>
            </a:r>
          </a:p>
        </p:txBody>
      </p:sp>
    </p:spTree>
    <p:extLst>
      <p:ext uri="{BB962C8B-B14F-4D97-AF65-F5344CB8AC3E}">
        <p14:creationId xmlns:p14="http://schemas.microsoft.com/office/powerpoint/2010/main" val="1045691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C349F-80B1-4925-89AF-6FC129AE41A9}"/>
              </a:ext>
            </a:extLst>
          </p:cNvPr>
          <p:cNvSpPr>
            <a:spLocks noGrp="1"/>
          </p:cNvSpPr>
          <p:nvPr>
            <p:ph type="title"/>
          </p:nvPr>
        </p:nvSpPr>
        <p:spPr/>
        <p:txBody>
          <a:bodyPr/>
          <a:lstStyle/>
          <a:p>
            <a:r>
              <a:rPr lang="en-US" dirty="0"/>
              <a:t>Submission Errors – Email Subject Line Continued</a:t>
            </a:r>
          </a:p>
        </p:txBody>
      </p:sp>
      <p:sp>
        <p:nvSpPr>
          <p:cNvPr id="3" name="Content Placeholder 2">
            <a:extLst>
              <a:ext uri="{FF2B5EF4-FFF2-40B4-BE49-F238E27FC236}">
                <a16:creationId xmlns:a16="http://schemas.microsoft.com/office/drawing/2014/main" id="{B810234C-1019-4B6E-9682-36FEF1E38BE9}"/>
              </a:ext>
            </a:extLst>
          </p:cNvPr>
          <p:cNvSpPr>
            <a:spLocks noGrp="1"/>
          </p:cNvSpPr>
          <p:nvPr>
            <p:ph idx="1"/>
          </p:nvPr>
        </p:nvSpPr>
        <p:spPr/>
        <p:txBody>
          <a:bodyPr/>
          <a:lstStyle/>
          <a:p>
            <a:r>
              <a:rPr lang="en-US" dirty="0"/>
              <a:t>Even if the Subject Line includes the required content, make sure the content matches what you are submitting.</a:t>
            </a:r>
          </a:p>
          <a:p>
            <a:pPr lvl="1"/>
            <a:r>
              <a:rPr lang="en-US" dirty="0"/>
              <a:t>For example, make sure if you are sending the October 2021 request for reimbursement, the subject line of the email does not say any time frame other than October 2021.</a:t>
            </a:r>
          </a:p>
          <a:p>
            <a:pPr lvl="1"/>
            <a:r>
              <a:rPr lang="en-US" dirty="0"/>
              <a:t>Additionally, if you have more than one grant with the Grants Administration Division, make sure the grant number/grant program listed in the subject line of the email matches the reimbursement request of the grant number/grant program you are making (do not mix OVAG and SAPCS-State grant numbers or program names).</a:t>
            </a:r>
          </a:p>
          <a:p>
            <a:endParaRPr lang="en-US" dirty="0"/>
          </a:p>
        </p:txBody>
      </p:sp>
    </p:spTree>
    <p:extLst>
      <p:ext uri="{BB962C8B-B14F-4D97-AF65-F5344CB8AC3E}">
        <p14:creationId xmlns:p14="http://schemas.microsoft.com/office/powerpoint/2010/main" val="2870015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66A91-C9F8-471F-889A-FB3F09E53121}"/>
              </a:ext>
            </a:extLst>
          </p:cNvPr>
          <p:cNvSpPr>
            <a:spLocks noGrp="1"/>
          </p:cNvSpPr>
          <p:nvPr>
            <p:ph type="title"/>
          </p:nvPr>
        </p:nvSpPr>
        <p:spPr/>
        <p:txBody>
          <a:bodyPr/>
          <a:lstStyle/>
          <a:p>
            <a:pPr algn="ctr"/>
            <a:r>
              <a:rPr lang="en-US" dirty="0"/>
              <a:t>Submission Errors – Email Content</a:t>
            </a:r>
          </a:p>
        </p:txBody>
      </p:sp>
      <p:sp>
        <p:nvSpPr>
          <p:cNvPr id="3" name="Content Placeholder 2">
            <a:extLst>
              <a:ext uri="{FF2B5EF4-FFF2-40B4-BE49-F238E27FC236}">
                <a16:creationId xmlns:a16="http://schemas.microsoft.com/office/drawing/2014/main" id="{16C71F1A-70DC-4A76-A6BA-29B1FC201244}"/>
              </a:ext>
            </a:extLst>
          </p:cNvPr>
          <p:cNvSpPr>
            <a:spLocks noGrp="1"/>
          </p:cNvSpPr>
          <p:nvPr>
            <p:ph idx="1"/>
          </p:nvPr>
        </p:nvSpPr>
        <p:spPr/>
        <p:txBody>
          <a:bodyPr/>
          <a:lstStyle/>
          <a:p>
            <a:r>
              <a:rPr lang="en-US" dirty="0"/>
              <a:t>Another common error in requests for reimbursement submission is in the attachments to the email.</a:t>
            </a:r>
          </a:p>
          <a:p>
            <a:pPr lvl="1"/>
            <a:r>
              <a:rPr lang="en-US" dirty="0"/>
              <a:t>Be sure your Invoice, FSR, and Salary Detail Sheet are submitted as three pages of one PDF document. </a:t>
            </a:r>
          </a:p>
          <a:p>
            <a:pPr marL="457200" lvl="1" indent="0">
              <a:buNone/>
            </a:pPr>
            <a:endParaRPr lang="en-US" dirty="0"/>
          </a:p>
          <a:p>
            <a:pPr lvl="1"/>
            <a:r>
              <a:rPr lang="en-US" dirty="0"/>
              <a:t>Requests for Reimbursement submitted in Excel format will not be accepted.</a:t>
            </a:r>
          </a:p>
          <a:p>
            <a:pPr marL="457200" lvl="1" indent="0">
              <a:buNone/>
            </a:pPr>
            <a:endParaRPr lang="en-US" dirty="0"/>
          </a:p>
          <a:p>
            <a:pPr lvl="1"/>
            <a:r>
              <a:rPr lang="en-US" dirty="0"/>
              <a:t>Only one month of Reimbursement Requests should be submitted per email. Do not attach multiple months requests to one email. </a:t>
            </a:r>
          </a:p>
        </p:txBody>
      </p:sp>
    </p:spTree>
    <p:extLst>
      <p:ext uri="{BB962C8B-B14F-4D97-AF65-F5344CB8AC3E}">
        <p14:creationId xmlns:p14="http://schemas.microsoft.com/office/powerpoint/2010/main" val="3384024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7F479-7DBD-4A8B-9167-5D62D4EA419E}"/>
              </a:ext>
            </a:extLst>
          </p:cNvPr>
          <p:cNvSpPr>
            <a:spLocks noGrp="1"/>
          </p:cNvSpPr>
          <p:nvPr>
            <p:ph type="title"/>
          </p:nvPr>
        </p:nvSpPr>
        <p:spPr/>
        <p:txBody>
          <a:bodyPr>
            <a:normAutofit/>
          </a:bodyPr>
          <a:lstStyle/>
          <a:p>
            <a:r>
              <a:rPr lang="en-US" dirty="0"/>
              <a:t>Submission Errors – Email Content – Invoice Certification Form</a:t>
            </a:r>
          </a:p>
        </p:txBody>
      </p:sp>
      <p:sp>
        <p:nvSpPr>
          <p:cNvPr id="3" name="Content Placeholder 2">
            <a:extLst>
              <a:ext uri="{FF2B5EF4-FFF2-40B4-BE49-F238E27FC236}">
                <a16:creationId xmlns:a16="http://schemas.microsoft.com/office/drawing/2014/main" id="{CE7EBC1A-6D32-4209-81E4-0D96E3F10D94}"/>
              </a:ext>
            </a:extLst>
          </p:cNvPr>
          <p:cNvSpPr>
            <a:spLocks noGrp="1"/>
          </p:cNvSpPr>
          <p:nvPr>
            <p:ph idx="1"/>
          </p:nvPr>
        </p:nvSpPr>
        <p:spPr/>
        <p:txBody>
          <a:bodyPr>
            <a:normAutofit fontScale="92500" lnSpcReduction="20000"/>
          </a:bodyPr>
          <a:lstStyle/>
          <a:p>
            <a:r>
              <a:rPr lang="en-US" dirty="0"/>
              <a:t>The Invoice Certification form is required for FY 2022 Choose Life, Crime Victim Civil Legal Services (CVCLS), Domestic Violence High Risk Teams (DVHRT), OVAG, SAPCS-PHHS Block, SAPCS-State, SAVNS, Sexual Assault Services Program Grant, and VCLG grants </a:t>
            </a:r>
            <a:r>
              <a:rPr lang="en-US" b="1" dirty="0"/>
              <a:t>ONLY</a:t>
            </a:r>
            <a:r>
              <a:rPr lang="en-US" dirty="0"/>
              <a:t>.</a:t>
            </a:r>
          </a:p>
          <a:p>
            <a:pPr lvl="1"/>
            <a:r>
              <a:rPr lang="en-US" dirty="0"/>
              <a:t>Ensure the Invoice Certification form is fully and properly completed, signed by the Authorized Official or Alternate Designee, and submitted with the Reimbursement Request.</a:t>
            </a:r>
          </a:p>
          <a:p>
            <a:pPr lvl="2"/>
            <a:r>
              <a:rPr lang="en-US" dirty="0"/>
              <a:t>It can either be a separate PDF or included in the Reimbursement Request.</a:t>
            </a:r>
          </a:p>
          <a:p>
            <a:pPr lvl="2"/>
            <a:endParaRPr lang="en-US" dirty="0"/>
          </a:p>
          <a:p>
            <a:pPr lvl="2"/>
            <a:endParaRPr lang="en-US" dirty="0"/>
          </a:p>
          <a:p>
            <a:pPr lvl="2"/>
            <a:r>
              <a:rPr lang="en-US" b="1" i="1" dirty="0"/>
              <a:t>*** Make sure the Authorized Official or Alternate Designee signing the form is on file with the Grants Administration Division as being the Authorized Official or Alternate Designee. If they are not, the certificate will be rejected, and corrections or grantee role changes will need to occur before the reimbursement request can be processed***</a:t>
            </a:r>
          </a:p>
        </p:txBody>
      </p:sp>
    </p:spTree>
    <p:extLst>
      <p:ext uri="{BB962C8B-B14F-4D97-AF65-F5344CB8AC3E}">
        <p14:creationId xmlns:p14="http://schemas.microsoft.com/office/powerpoint/2010/main" val="2133557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4EE9B-7EFD-4EEE-9762-24FF8ACE8C53}"/>
              </a:ext>
            </a:extLst>
          </p:cNvPr>
          <p:cNvSpPr>
            <a:spLocks noGrp="1"/>
          </p:cNvSpPr>
          <p:nvPr>
            <p:ph type="title"/>
          </p:nvPr>
        </p:nvSpPr>
        <p:spPr/>
        <p:txBody>
          <a:bodyPr/>
          <a:lstStyle/>
          <a:p>
            <a:r>
              <a:rPr lang="en-US" dirty="0"/>
              <a:t>Common Invoice Errors</a:t>
            </a:r>
          </a:p>
        </p:txBody>
      </p:sp>
      <p:sp>
        <p:nvSpPr>
          <p:cNvPr id="3" name="Text Placeholder 2">
            <a:extLst>
              <a:ext uri="{FF2B5EF4-FFF2-40B4-BE49-F238E27FC236}">
                <a16:creationId xmlns:a16="http://schemas.microsoft.com/office/drawing/2014/main" id="{D6924D6D-42E5-451C-AB7C-6AFD16219651}"/>
              </a:ext>
            </a:extLst>
          </p:cNvPr>
          <p:cNvSpPr>
            <a:spLocks noGrp="1"/>
          </p:cNvSpPr>
          <p:nvPr>
            <p:ph type="body" idx="1"/>
          </p:nvPr>
        </p:nvSpPr>
        <p:spPr/>
        <p:txBody>
          <a:bodyPr/>
          <a:lstStyle/>
          <a:p>
            <a:r>
              <a:rPr lang="en-US" dirty="0"/>
              <a:t>The following slides cover the most common errors found on the Invoice form that will require correction by the Grantee. </a:t>
            </a:r>
          </a:p>
          <a:p>
            <a:endParaRPr lang="en-US" dirty="0"/>
          </a:p>
        </p:txBody>
      </p:sp>
    </p:spTree>
    <p:extLst>
      <p:ext uri="{BB962C8B-B14F-4D97-AF65-F5344CB8AC3E}">
        <p14:creationId xmlns:p14="http://schemas.microsoft.com/office/powerpoint/2010/main" val="2265260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AA8B9-0C86-497D-B407-B08EA1D12ADA}"/>
              </a:ext>
            </a:extLst>
          </p:cNvPr>
          <p:cNvSpPr>
            <a:spLocks noGrp="1"/>
          </p:cNvSpPr>
          <p:nvPr>
            <p:ph type="title"/>
          </p:nvPr>
        </p:nvSpPr>
        <p:spPr/>
        <p:txBody>
          <a:bodyPr/>
          <a:lstStyle/>
          <a:p>
            <a:r>
              <a:rPr lang="en-US" dirty="0"/>
              <a:t>Invoice Errors - Omissions</a:t>
            </a:r>
          </a:p>
        </p:txBody>
      </p:sp>
      <p:sp>
        <p:nvSpPr>
          <p:cNvPr id="3" name="Content Placeholder 2">
            <a:extLst>
              <a:ext uri="{FF2B5EF4-FFF2-40B4-BE49-F238E27FC236}">
                <a16:creationId xmlns:a16="http://schemas.microsoft.com/office/drawing/2014/main" id="{23B9E67A-C64A-45D4-BF75-94449CF4847C}"/>
              </a:ext>
            </a:extLst>
          </p:cNvPr>
          <p:cNvSpPr>
            <a:spLocks noGrp="1"/>
          </p:cNvSpPr>
          <p:nvPr>
            <p:ph idx="1"/>
          </p:nvPr>
        </p:nvSpPr>
        <p:spPr/>
        <p:txBody>
          <a:bodyPr>
            <a:normAutofit lnSpcReduction="10000"/>
          </a:bodyPr>
          <a:lstStyle/>
          <a:p>
            <a:r>
              <a:rPr lang="en-US" dirty="0"/>
              <a:t>Information being omitted by Grantees will cause delays in processing while the missing information is obtained. The following is the most omitted information on the Invoice sheet. Remembering not to omit the following information could increase the processing time of your invoice:</a:t>
            </a:r>
          </a:p>
          <a:p>
            <a:pPr lvl="1"/>
            <a:r>
              <a:rPr lang="en-US" dirty="0"/>
              <a:t>Authorized Official or Alternate Designee Signature</a:t>
            </a:r>
          </a:p>
          <a:p>
            <a:pPr lvl="1"/>
            <a:r>
              <a:rPr lang="en-US" dirty="0"/>
              <a:t>Authorized Official or Alternate Designee Printed Name</a:t>
            </a:r>
          </a:p>
          <a:p>
            <a:pPr lvl="1"/>
            <a:r>
              <a:rPr lang="en-US" dirty="0"/>
              <a:t>Authorized Official or Alternate Designee Title</a:t>
            </a:r>
          </a:p>
          <a:p>
            <a:pPr lvl="1"/>
            <a:r>
              <a:rPr lang="en-US" dirty="0"/>
              <a:t>Invoice Month and Year of Service</a:t>
            </a:r>
          </a:p>
          <a:p>
            <a:pPr lvl="1"/>
            <a:r>
              <a:rPr lang="en-US" dirty="0"/>
              <a:t>Phone Number for Person to Contact</a:t>
            </a:r>
          </a:p>
          <a:p>
            <a:pPr lvl="1"/>
            <a:endParaRPr lang="en-US" dirty="0"/>
          </a:p>
        </p:txBody>
      </p:sp>
    </p:spTree>
    <p:extLst>
      <p:ext uri="{BB962C8B-B14F-4D97-AF65-F5344CB8AC3E}">
        <p14:creationId xmlns:p14="http://schemas.microsoft.com/office/powerpoint/2010/main" val="40845248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247</TotalTime>
  <Words>1792</Words>
  <Application>Microsoft Office PowerPoint</Application>
  <PresentationFormat>Widescreen</PresentationFormat>
  <Paragraphs>85</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Gill Sans MT</vt:lpstr>
      <vt:lpstr>Gallery</vt:lpstr>
      <vt:lpstr>Helpful Hints to Avoid Delays in Request for Reimbursement Processing</vt:lpstr>
      <vt:lpstr>Common Submission Errors</vt:lpstr>
      <vt:lpstr>Submission Errors – Email Senders</vt:lpstr>
      <vt:lpstr>Submission Errors – Email Subject Line</vt:lpstr>
      <vt:lpstr>Submission Errors – Email Subject Line Continued</vt:lpstr>
      <vt:lpstr>Submission Errors – Email Content</vt:lpstr>
      <vt:lpstr>Submission Errors – Email Content – Invoice Certification Form</vt:lpstr>
      <vt:lpstr>Common Invoice Errors</vt:lpstr>
      <vt:lpstr>Invoice Errors - Omissions</vt:lpstr>
      <vt:lpstr>PowerPoint Presentation</vt:lpstr>
      <vt:lpstr>Invoice Errors – Amount Requested</vt:lpstr>
      <vt:lpstr>Common FSR Errors</vt:lpstr>
      <vt:lpstr>FSR Errors – Preparer’s Comments</vt:lpstr>
      <vt:lpstr>FSR Errors – Preparer’s Comments Continued</vt:lpstr>
      <vt:lpstr>FSR Errors – Year-to-Date Balances</vt:lpstr>
      <vt:lpstr>Common Salary Detail Errors</vt:lpstr>
      <vt:lpstr>Salary Detail Errors – Position Filled, Hours Worked, and Amount Requested</vt:lpstr>
      <vt:lpstr>Salary Detail Errors – Position Filled, Hours Worked, and Amount Requested Continued</vt:lpstr>
      <vt:lpstr>Thank you for Reviewing the Helpful Hints Guide to Avoid Delays in Reimbursement Processing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Helpful Hints to Avoid Delays in Invoice Processing</dc:title>
  <dc:creator>Karly Watson</dc:creator>
  <cp:lastModifiedBy>Karly Watson</cp:lastModifiedBy>
  <cp:revision>20</cp:revision>
  <dcterms:created xsi:type="dcterms:W3CDTF">2022-05-28T17:47:02Z</dcterms:created>
  <dcterms:modified xsi:type="dcterms:W3CDTF">2022-05-28T21:54:23Z</dcterms:modified>
</cp:coreProperties>
</file>