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sldIdLst>
    <p:sldId id="256" r:id="rId2"/>
    <p:sldId id="261" r:id="rId3"/>
    <p:sldId id="257" r:id="rId4"/>
    <p:sldId id="258" r:id="rId5"/>
    <p:sldId id="259" r:id="rId6"/>
    <p:sldId id="260" r:id="rId7"/>
    <p:sldId id="263" r:id="rId8"/>
    <p:sldId id="264" r:id="rId9"/>
    <p:sldId id="262" r:id="rId10"/>
    <p:sldId id="265" r:id="rId11"/>
    <p:sldId id="266" r:id="rId12"/>
    <p:sldId id="267" r:id="rId13"/>
    <p:sldId id="268" r:id="rId14"/>
    <p:sldId id="269" r:id="rId15"/>
    <p:sldId id="270" r:id="rId16"/>
    <p:sldId id="271" r:id="rId17"/>
    <p:sldId id="272" r:id="rId18"/>
    <p:sldId id="294"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3" r:id="rId32"/>
    <p:sldId id="287" r:id="rId33"/>
    <p:sldId id="288" r:id="rId34"/>
    <p:sldId id="290" r:id="rId35"/>
    <p:sldId id="291" r:id="rId36"/>
    <p:sldId id="293" r:id="rId37"/>
    <p:sldId id="289" r:id="rId38"/>
    <p:sldId id="295" r:id="rId39"/>
    <p:sldId id="296"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14" autoAdjust="0"/>
    <p:restoredTop sz="94660"/>
  </p:normalViewPr>
  <p:slideViewPr>
    <p:cSldViewPr snapToGrid="0">
      <p:cViewPr varScale="1">
        <p:scale>
          <a:sx n="110" d="100"/>
          <a:sy n="110" d="100"/>
        </p:scale>
        <p:origin x="3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5846-EDF7-4EAA-B65D-63A256644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5212E5-748F-40E6-922F-84F987161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262648-FEE6-4E78-8C83-454B015DBF8B}"/>
              </a:ext>
            </a:extLst>
          </p:cNvPr>
          <p:cNvSpPr>
            <a:spLocks noGrp="1"/>
          </p:cNvSpPr>
          <p:nvPr>
            <p:ph type="dt" sz="half" idx="10"/>
          </p:nvPr>
        </p:nvSpPr>
        <p:spPr/>
        <p:txBody>
          <a:bodyPr/>
          <a:lstStyle/>
          <a:p>
            <a:fld id="{E6B61C91-AD74-4398-8274-B6A7BE5E843D}" type="datetimeFigureOut">
              <a:rPr lang="en-US" smtClean="0"/>
              <a:t>4/4/2022</a:t>
            </a:fld>
            <a:endParaRPr lang="en-US" dirty="0"/>
          </a:p>
        </p:txBody>
      </p:sp>
      <p:sp>
        <p:nvSpPr>
          <p:cNvPr id="5" name="Footer Placeholder 4">
            <a:extLst>
              <a:ext uri="{FF2B5EF4-FFF2-40B4-BE49-F238E27FC236}">
                <a16:creationId xmlns:a16="http://schemas.microsoft.com/office/drawing/2014/main" id="{A8A66C7E-DDAD-4B0F-BFCF-3911B5F08D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B5520E-642D-43C8-B9F6-44CD81B0EB26}"/>
              </a:ext>
            </a:extLst>
          </p:cNvPr>
          <p:cNvSpPr>
            <a:spLocks noGrp="1"/>
          </p:cNvSpPr>
          <p:nvPr>
            <p:ph type="sldNum" sz="quarter" idx="12"/>
          </p:nvPr>
        </p:nvSpPr>
        <p:spPr/>
        <p:txBody>
          <a:bodyPr/>
          <a:lstStyle/>
          <a:p>
            <a:fld id="{042E4DF3-B031-4D1B-BBC8-10F6514B9E23}" type="slidenum">
              <a:rPr lang="en-US" smtClean="0"/>
              <a:t>‹#›</a:t>
            </a:fld>
            <a:endParaRPr lang="en-US" dirty="0"/>
          </a:p>
        </p:txBody>
      </p:sp>
    </p:spTree>
    <p:extLst>
      <p:ext uri="{BB962C8B-B14F-4D97-AF65-F5344CB8AC3E}">
        <p14:creationId xmlns:p14="http://schemas.microsoft.com/office/powerpoint/2010/main" val="12695620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DAAC7-24FA-41F4-89FB-5E53E45682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CC09CF-D9D0-49DC-9AF9-B8590130F4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14847-B88F-4F09-B138-6DB30AB02ED9}"/>
              </a:ext>
            </a:extLst>
          </p:cNvPr>
          <p:cNvSpPr>
            <a:spLocks noGrp="1"/>
          </p:cNvSpPr>
          <p:nvPr>
            <p:ph type="dt" sz="half" idx="10"/>
          </p:nvPr>
        </p:nvSpPr>
        <p:spPr/>
        <p:txBody>
          <a:bodyPr/>
          <a:lstStyle/>
          <a:p>
            <a:fld id="{E6B61C91-AD74-4398-8274-B6A7BE5E843D}" type="datetimeFigureOut">
              <a:rPr lang="en-US" smtClean="0"/>
              <a:t>4/4/2022</a:t>
            </a:fld>
            <a:endParaRPr lang="en-US" dirty="0"/>
          </a:p>
        </p:txBody>
      </p:sp>
      <p:sp>
        <p:nvSpPr>
          <p:cNvPr id="5" name="Footer Placeholder 4">
            <a:extLst>
              <a:ext uri="{FF2B5EF4-FFF2-40B4-BE49-F238E27FC236}">
                <a16:creationId xmlns:a16="http://schemas.microsoft.com/office/drawing/2014/main" id="{95D34C30-F1EF-459E-B8F0-6DF971D601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DD32DD-981B-41F8-8302-B9E95A339171}"/>
              </a:ext>
            </a:extLst>
          </p:cNvPr>
          <p:cNvSpPr>
            <a:spLocks noGrp="1"/>
          </p:cNvSpPr>
          <p:nvPr>
            <p:ph type="sldNum" sz="quarter" idx="12"/>
          </p:nvPr>
        </p:nvSpPr>
        <p:spPr/>
        <p:txBody>
          <a:bodyPr/>
          <a:lstStyle/>
          <a:p>
            <a:fld id="{042E4DF3-B031-4D1B-BBC8-10F6514B9E23}" type="slidenum">
              <a:rPr lang="en-US" smtClean="0"/>
              <a:t>‹#›</a:t>
            </a:fld>
            <a:endParaRPr lang="en-US" dirty="0"/>
          </a:p>
        </p:txBody>
      </p:sp>
    </p:spTree>
    <p:extLst>
      <p:ext uri="{BB962C8B-B14F-4D97-AF65-F5344CB8AC3E}">
        <p14:creationId xmlns:p14="http://schemas.microsoft.com/office/powerpoint/2010/main" val="34700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DD390-6F5A-4C6E-BB74-46FF61CEB8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4C8139-28B6-428F-8979-43E665AFAB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9EB0C-4D4A-49A7-B04A-8D9B48F7F837}"/>
              </a:ext>
            </a:extLst>
          </p:cNvPr>
          <p:cNvSpPr>
            <a:spLocks noGrp="1"/>
          </p:cNvSpPr>
          <p:nvPr>
            <p:ph type="dt" sz="half" idx="10"/>
          </p:nvPr>
        </p:nvSpPr>
        <p:spPr/>
        <p:txBody>
          <a:bodyPr/>
          <a:lstStyle/>
          <a:p>
            <a:fld id="{E6B61C91-AD74-4398-8274-B6A7BE5E843D}" type="datetimeFigureOut">
              <a:rPr lang="en-US" smtClean="0"/>
              <a:t>4/4/2022</a:t>
            </a:fld>
            <a:endParaRPr lang="en-US" dirty="0"/>
          </a:p>
        </p:txBody>
      </p:sp>
      <p:sp>
        <p:nvSpPr>
          <p:cNvPr id="5" name="Footer Placeholder 4">
            <a:extLst>
              <a:ext uri="{FF2B5EF4-FFF2-40B4-BE49-F238E27FC236}">
                <a16:creationId xmlns:a16="http://schemas.microsoft.com/office/drawing/2014/main" id="{173770A6-65FD-4668-831C-DFAE3EA540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2326C-82E4-4D7E-A7F7-D883A4F2CE74}"/>
              </a:ext>
            </a:extLst>
          </p:cNvPr>
          <p:cNvSpPr>
            <a:spLocks noGrp="1"/>
          </p:cNvSpPr>
          <p:nvPr>
            <p:ph type="sldNum" sz="quarter" idx="12"/>
          </p:nvPr>
        </p:nvSpPr>
        <p:spPr/>
        <p:txBody>
          <a:bodyPr/>
          <a:lstStyle/>
          <a:p>
            <a:fld id="{042E4DF3-B031-4D1B-BBC8-10F6514B9E23}" type="slidenum">
              <a:rPr lang="en-US" smtClean="0"/>
              <a:t>‹#›</a:t>
            </a:fld>
            <a:endParaRPr lang="en-US" dirty="0"/>
          </a:p>
        </p:txBody>
      </p:sp>
    </p:spTree>
    <p:extLst>
      <p:ext uri="{BB962C8B-B14F-4D97-AF65-F5344CB8AC3E}">
        <p14:creationId xmlns:p14="http://schemas.microsoft.com/office/powerpoint/2010/main" val="299328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8B7A-7C87-4DE2-AC7E-9A0D878C6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A5407-7CD5-417A-A106-EC65702D06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ACCAA-8C0D-4C0D-ABB9-D38CF61D8BAA}"/>
              </a:ext>
            </a:extLst>
          </p:cNvPr>
          <p:cNvSpPr>
            <a:spLocks noGrp="1"/>
          </p:cNvSpPr>
          <p:nvPr>
            <p:ph type="dt" sz="half" idx="10"/>
          </p:nvPr>
        </p:nvSpPr>
        <p:spPr/>
        <p:txBody>
          <a:bodyPr/>
          <a:lstStyle/>
          <a:p>
            <a:fld id="{E6B61C91-AD74-4398-8274-B6A7BE5E843D}" type="datetimeFigureOut">
              <a:rPr lang="en-US" smtClean="0"/>
              <a:t>4/4/2022</a:t>
            </a:fld>
            <a:endParaRPr lang="en-US" dirty="0"/>
          </a:p>
        </p:txBody>
      </p:sp>
      <p:sp>
        <p:nvSpPr>
          <p:cNvPr id="5" name="Footer Placeholder 4">
            <a:extLst>
              <a:ext uri="{FF2B5EF4-FFF2-40B4-BE49-F238E27FC236}">
                <a16:creationId xmlns:a16="http://schemas.microsoft.com/office/drawing/2014/main" id="{009996B8-7897-4725-B427-99D3E87EC0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E2EB2A-ADA8-4CEC-8357-C43ABA0BAD69}"/>
              </a:ext>
            </a:extLst>
          </p:cNvPr>
          <p:cNvSpPr>
            <a:spLocks noGrp="1"/>
          </p:cNvSpPr>
          <p:nvPr>
            <p:ph type="sldNum" sz="quarter" idx="12"/>
          </p:nvPr>
        </p:nvSpPr>
        <p:spPr/>
        <p:txBody>
          <a:bodyPr/>
          <a:lstStyle/>
          <a:p>
            <a:fld id="{042E4DF3-B031-4D1B-BBC8-10F6514B9E23}" type="slidenum">
              <a:rPr lang="en-US" smtClean="0"/>
              <a:t>‹#›</a:t>
            </a:fld>
            <a:endParaRPr lang="en-US" dirty="0"/>
          </a:p>
        </p:txBody>
      </p:sp>
    </p:spTree>
    <p:extLst>
      <p:ext uri="{BB962C8B-B14F-4D97-AF65-F5344CB8AC3E}">
        <p14:creationId xmlns:p14="http://schemas.microsoft.com/office/powerpoint/2010/main" val="346472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4DD65-6CB7-4D1F-9131-A36C72704B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3D9FC-4D45-4E5C-9F41-E888D95E5D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7EBDA6-C4B5-42DE-8BAE-06D3CB670C2A}"/>
              </a:ext>
            </a:extLst>
          </p:cNvPr>
          <p:cNvSpPr>
            <a:spLocks noGrp="1"/>
          </p:cNvSpPr>
          <p:nvPr>
            <p:ph type="dt" sz="half" idx="10"/>
          </p:nvPr>
        </p:nvSpPr>
        <p:spPr/>
        <p:txBody>
          <a:bodyPr/>
          <a:lstStyle/>
          <a:p>
            <a:fld id="{E6B61C91-AD74-4398-8274-B6A7BE5E843D}" type="datetimeFigureOut">
              <a:rPr lang="en-US" smtClean="0"/>
              <a:t>4/4/2022</a:t>
            </a:fld>
            <a:endParaRPr lang="en-US" dirty="0"/>
          </a:p>
        </p:txBody>
      </p:sp>
      <p:sp>
        <p:nvSpPr>
          <p:cNvPr id="5" name="Footer Placeholder 4">
            <a:extLst>
              <a:ext uri="{FF2B5EF4-FFF2-40B4-BE49-F238E27FC236}">
                <a16:creationId xmlns:a16="http://schemas.microsoft.com/office/drawing/2014/main" id="{13257EF5-D42E-4D12-ADDB-F370C8A897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2BA591-FCAD-4049-A7DA-CB8F880F7615}"/>
              </a:ext>
            </a:extLst>
          </p:cNvPr>
          <p:cNvSpPr>
            <a:spLocks noGrp="1"/>
          </p:cNvSpPr>
          <p:nvPr>
            <p:ph type="sldNum" sz="quarter" idx="12"/>
          </p:nvPr>
        </p:nvSpPr>
        <p:spPr/>
        <p:txBody>
          <a:bodyPr/>
          <a:lstStyle/>
          <a:p>
            <a:fld id="{042E4DF3-B031-4D1B-BBC8-10F6514B9E23}" type="slidenum">
              <a:rPr lang="en-US" smtClean="0"/>
              <a:t>‹#›</a:t>
            </a:fld>
            <a:endParaRPr lang="en-US" dirty="0"/>
          </a:p>
        </p:txBody>
      </p:sp>
    </p:spTree>
    <p:extLst>
      <p:ext uri="{BB962C8B-B14F-4D97-AF65-F5344CB8AC3E}">
        <p14:creationId xmlns:p14="http://schemas.microsoft.com/office/powerpoint/2010/main" val="30195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EB5C-73D6-41F5-A673-FA3B9E728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963FAC-E3C2-4CF8-A2EF-5649087D93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1DFB10-A8B2-4B72-B943-A363FA898D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5E73F-60E5-4CEE-B31D-A555C998B86F}"/>
              </a:ext>
            </a:extLst>
          </p:cNvPr>
          <p:cNvSpPr>
            <a:spLocks noGrp="1"/>
          </p:cNvSpPr>
          <p:nvPr>
            <p:ph type="dt" sz="half" idx="10"/>
          </p:nvPr>
        </p:nvSpPr>
        <p:spPr/>
        <p:txBody>
          <a:bodyPr/>
          <a:lstStyle/>
          <a:p>
            <a:fld id="{E6B61C91-AD74-4398-8274-B6A7BE5E843D}" type="datetimeFigureOut">
              <a:rPr lang="en-US" smtClean="0"/>
              <a:t>4/4/2022</a:t>
            </a:fld>
            <a:endParaRPr lang="en-US" dirty="0"/>
          </a:p>
        </p:txBody>
      </p:sp>
      <p:sp>
        <p:nvSpPr>
          <p:cNvPr id="6" name="Footer Placeholder 5">
            <a:extLst>
              <a:ext uri="{FF2B5EF4-FFF2-40B4-BE49-F238E27FC236}">
                <a16:creationId xmlns:a16="http://schemas.microsoft.com/office/drawing/2014/main" id="{2DE4D737-9630-4EF0-8470-E7B6264702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849673-AAF3-4E2F-8B01-032A68B24022}"/>
              </a:ext>
            </a:extLst>
          </p:cNvPr>
          <p:cNvSpPr>
            <a:spLocks noGrp="1"/>
          </p:cNvSpPr>
          <p:nvPr>
            <p:ph type="sldNum" sz="quarter" idx="12"/>
          </p:nvPr>
        </p:nvSpPr>
        <p:spPr/>
        <p:txBody>
          <a:bodyPr/>
          <a:lstStyle/>
          <a:p>
            <a:fld id="{042E4DF3-B031-4D1B-BBC8-10F6514B9E23}" type="slidenum">
              <a:rPr lang="en-US" smtClean="0"/>
              <a:t>‹#›</a:t>
            </a:fld>
            <a:endParaRPr lang="en-US" dirty="0"/>
          </a:p>
        </p:txBody>
      </p:sp>
    </p:spTree>
    <p:extLst>
      <p:ext uri="{BB962C8B-B14F-4D97-AF65-F5344CB8AC3E}">
        <p14:creationId xmlns:p14="http://schemas.microsoft.com/office/powerpoint/2010/main" val="331537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F407-7B92-40A8-BB8E-E22B242D2F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541CE8-F0B4-429F-8372-A720F0A1D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5A8AD8-AA42-4377-8885-31A5B06C52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8BC09-E421-49AE-8E1B-479909FA6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5DB6F2-DCB4-4323-AF1A-EDD02CD787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A84F84-243A-40FB-B657-8621E6436FC0}"/>
              </a:ext>
            </a:extLst>
          </p:cNvPr>
          <p:cNvSpPr>
            <a:spLocks noGrp="1"/>
          </p:cNvSpPr>
          <p:nvPr>
            <p:ph type="dt" sz="half" idx="10"/>
          </p:nvPr>
        </p:nvSpPr>
        <p:spPr/>
        <p:txBody>
          <a:bodyPr/>
          <a:lstStyle/>
          <a:p>
            <a:fld id="{E6B61C91-AD74-4398-8274-B6A7BE5E843D}" type="datetimeFigureOut">
              <a:rPr lang="en-US" smtClean="0"/>
              <a:t>4/4/2022</a:t>
            </a:fld>
            <a:endParaRPr lang="en-US" dirty="0"/>
          </a:p>
        </p:txBody>
      </p:sp>
      <p:sp>
        <p:nvSpPr>
          <p:cNvPr id="8" name="Footer Placeholder 7">
            <a:extLst>
              <a:ext uri="{FF2B5EF4-FFF2-40B4-BE49-F238E27FC236}">
                <a16:creationId xmlns:a16="http://schemas.microsoft.com/office/drawing/2014/main" id="{D115E054-3582-4DEA-925C-99F840E09AE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3233C2B-28FC-4353-825A-DA3052B81D06}"/>
              </a:ext>
            </a:extLst>
          </p:cNvPr>
          <p:cNvSpPr>
            <a:spLocks noGrp="1"/>
          </p:cNvSpPr>
          <p:nvPr>
            <p:ph type="sldNum" sz="quarter" idx="12"/>
          </p:nvPr>
        </p:nvSpPr>
        <p:spPr/>
        <p:txBody>
          <a:bodyPr/>
          <a:lstStyle/>
          <a:p>
            <a:fld id="{042E4DF3-B031-4D1B-BBC8-10F6514B9E23}" type="slidenum">
              <a:rPr lang="en-US" smtClean="0"/>
              <a:t>‹#›</a:t>
            </a:fld>
            <a:endParaRPr lang="en-US" dirty="0"/>
          </a:p>
        </p:txBody>
      </p:sp>
    </p:spTree>
    <p:extLst>
      <p:ext uri="{BB962C8B-B14F-4D97-AF65-F5344CB8AC3E}">
        <p14:creationId xmlns:p14="http://schemas.microsoft.com/office/powerpoint/2010/main" val="8423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8C7D-0B2C-48D4-9E01-992AEF0A34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DC8EB6-81C8-4110-BFEA-76A7799017FE}"/>
              </a:ext>
            </a:extLst>
          </p:cNvPr>
          <p:cNvSpPr>
            <a:spLocks noGrp="1"/>
          </p:cNvSpPr>
          <p:nvPr>
            <p:ph type="dt" sz="half" idx="10"/>
          </p:nvPr>
        </p:nvSpPr>
        <p:spPr/>
        <p:txBody>
          <a:bodyPr/>
          <a:lstStyle/>
          <a:p>
            <a:fld id="{E6B61C91-AD74-4398-8274-B6A7BE5E843D}" type="datetimeFigureOut">
              <a:rPr lang="en-US" smtClean="0"/>
              <a:t>4/4/2022</a:t>
            </a:fld>
            <a:endParaRPr lang="en-US" dirty="0"/>
          </a:p>
        </p:txBody>
      </p:sp>
      <p:sp>
        <p:nvSpPr>
          <p:cNvPr id="4" name="Footer Placeholder 3">
            <a:extLst>
              <a:ext uri="{FF2B5EF4-FFF2-40B4-BE49-F238E27FC236}">
                <a16:creationId xmlns:a16="http://schemas.microsoft.com/office/drawing/2014/main" id="{584754B5-E53A-4A09-A309-F9913155E5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888E4E-20BE-442C-8021-E5342EE248AD}"/>
              </a:ext>
            </a:extLst>
          </p:cNvPr>
          <p:cNvSpPr>
            <a:spLocks noGrp="1"/>
          </p:cNvSpPr>
          <p:nvPr>
            <p:ph type="sldNum" sz="quarter" idx="12"/>
          </p:nvPr>
        </p:nvSpPr>
        <p:spPr/>
        <p:txBody>
          <a:bodyPr/>
          <a:lstStyle/>
          <a:p>
            <a:fld id="{042E4DF3-B031-4D1B-BBC8-10F6514B9E23}" type="slidenum">
              <a:rPr lang="en-US" smtClean="0"/>
              <a:t>‹#›</a:t>
            </a:fld>
            <a:endParaRPr lang="en-US" dirty="0"/>
          </a:p>
        </p:txBody>
      </p:sp>
    </p:spTree>
    <p:extLst>
      <p:ext uri="{BB962C8B-B14F-4D97-AF65-F5344CB8AC3E}">
        <p14:creationId xmlns:p14="http://schemas.microsoft.com/office/powerpoint/2010/main" val="168845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B8962-80CA-4116-8C5E-F0B3C20C2320}"/>
              </a:ext>
            </a:extLst>
          </p:cNvPr>
          <p:cNvSpPr>
            <a:spLocks noGrp="1"/>
          </p:cNvSpPr>
          <p:nvPr>
            <p:ph type="dt" sz="half" idx="10"/>
          </p:nvPr>
        </p:nvSpPr>
        <p:spPr/>
        <p:txBody>
          <a:bodyPr/>
          <a:lstStyle/>
          <a:p>
            <a:fld id="{E6B61C91-AD74-4398-8274-B6A7BE5E843D}" type="datetimeFigureOut">
              <a:rPr lang="en-US" smtClean="0"/>
              <a:t>4/4/2022</a:t>
            </a:fld>
            <a:endParaRPr lang="en-US" dirty="0"/>
          </a:p>
        </p:txBody>
      </p:sp>
      <p:sp>
        <p:nvSpPr>
          <p:cNvPr id="3" name="Footer Placeholder 2">
            <a:extLst>
              <a:ext uri="{FF2B5EF4-FFF2-40B4-BE49-F238E27FC236}">
                <a16:creationId xmlns:a16="http://schemas.microsoft.com/office/drawing/2014/main" id="{FEAE9FA5-8A88-4AB7-9F44-36F691BB89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29A470-EB48-428B-8360-6B2B866ADD9B}"/>
              </a:ext>
            </a:extLst>
          </p:cNvPr>
          <p:cNvSpPr>
            <a:spLocks noGrp="1"/>
          </p:cNvSpPr>
          <p:nvPr>
            <p:ph type="sldNum" sz="quarter" idx="12"/>
          </p:nvPr>
        </p:nvSpPr>
        <p:spPr/>
        <p:txBody>
          <a:bodyPr/>
          <a:lstStyle/>
          <a:p>
            <a:fld id="{042E4DF3-B031-4D1B-BBC8-10F6514B9E23}" type="slidenum">
              <a:rPr lang="en-US" smtClean="0"/>
              <a:t>‹#›</a:t>
            </a:fld>
            <a:endParaRPr lang="en-US" dirty="0"/>
          </a:p>
        </p:txBody>
      </p:sp>
    </p:spTree>
    <p:extLst>
      <p:ext uri="{BB962C8B-B14F-4D97-AF65-F5344CB8AC3E}">
        <p14:creationId xmlns:p14="http://schemas.microsoft.com/office/powerpoint/2010/main" val="38984254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21C3-4180-4492-A56D-DC382DCAE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3AD022-F16B-4A7A-960B-A0929AAFEB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84DAA4-08CE-45E8-91CF-81F917207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95BB4-5CD8-4659-B35D-AE5C23AE0043}"/>
              </a:ext>
            </a:extLst>
          </p:cNvPr>
          <p:cNvSpPr>
            <a:spLocks noGrp="1"/>
          </p:cNvSpPr>
          <p:nvPr>
            <p:ph type="dt" sz="half" idx="10"/>
          </p:nvPr>
        </p:nvSpPr>
        <p:spPr/>
        <p:txBody>
          <a:bodyPr/>
          <a:lstStyle/>
          <a:p>
            <a:fld id="{E6B61C91-AD74-4398-8274-B6A7BE5E843D}" type="datetimeFigureOut">
              <a:rPr lang="en-US" smtClean="0"/>
              <a:t>4/4/2022</a:t>
            </a:fld>
            <a:endParaRPr lang="en-US" dirty="0"/>
          </a:p>
        </p:txBody>
      </p:sp>
      <p:sp>
        <p:nvSpPr>
          <p:cNvPr id="6" name="Footer Placeholder 5">
            <a:extLst>
              <a:ext uri="{FF2B5EF4-FFF2-40B4-BE49-F238E27FC236}">
                <a16:creationId xmlns:a16="http://schemas.microsoft.com/office/drawing/2014/main" id="{099D1A1F-8DBE-4C4E-A20F-786A6DEF6F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0FE638-2B8F-4B80-B6BA-06CAFC203F5C}"/>
              </a:ext>
            </a:extLst>
          </p:cNvPr>
          <p:cNvSpPr>
            <a:spLocks noGrp="1"/>
          </p:cNvSpPr>
          <p:nvPr>
            <p:ph type="sldNum" sz="quarter" idx="12"/>
          </p:nvPr>
        </p:nvSpPr>
        <p:spPr/>
        <p:txBody>
          <a:bodyPr/>
          <a:lstStyle/>
          <a:p>
            <a:fld id="{042E4DF3-B031-4D1B-BBC8-10F6514B9E23}" type="slidenum">
              <a:rPr lang="en-US" smtClean="0"/>
              <a:t>‹#›</a:t>
            </a:fld>
            <a:endParaRPr lang="en-US" dirty="0"/>
          </a:p>
        </p:txBody>
      </p:sp>
    </p:spTree>
    <p:extLst>
      <p:ext uri="{BB962C8B-B14F-4D97-AF65-F5344CB8AC3E}">
        <p14:creationId xmlns:p14="http://schemas.microsoft.com/office/powerpoint/2010/main" val="4751498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9C243-6AD2-4609-A468-3DC15DD04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4EC619-1729-40A8-9343-AAA13BC3A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94BFEA4-6C63-4FA6-BD83-95F0F9EED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08FEC-2DB4-4541-8E2C-F592A47A8FD2}"/>
              </a:ext>
            </a:extLst>
          </p:cNvPr>
          <p:cNvSpPr>
            <a:spLocks noGrp="1"/>
          </p:cNvSpPr>
          <p:nvPr>
            <p:ph type="dt" sz="half" idx="10"/>
          </p:nvPr>
        </p:nvSpPr>
        <p:spPr/>
        <p:txBody>
          <a:bodyPr/>
          <a:lstStyle/>
          <a:p>
            <a:fld id="{E6B61C91-AD74-4398-8274-B6A7BE5E843D}" type="datetimeFigureOut">
              <a:rPr lang="en-US" smtClean="0"/>
              <a:t>4/4/2022</a:t>
            </a:fld>
            <a:endParaRPr lang="en-US" dirty="0"/>
          </a:p>
        </p:txBody>
      </p:sp>
      <p:sp>
        <p:nvSpPr>
          <p:cNvPr id="6" name="Footer Placeholder 5">
            <a:extLst>
              <a:ext uri="{FF2B5EF4-FFF2-40B4-BE49-F238E27FC236}">
                <a16:creationId xmlns:a16="http://schemas.microsoft.com/office/drawing/2014/main" id="{A75991CC-D2F3-4D80-8E95-4E8B12DE8A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E64D66-33B1-479A-B31A-4992E86CDB0E}"/>
              </a:ext>
            </a:extLst>
          </p:cNvPr>
          <p:cNvSpPr>
            <a:spLocks noGrp="1"/>
          </p:cNvSpPr>
          <p:nvPr>
            <p:ph type="sldNum" sz="quarter" idx="12"/>
          </p:nvPr>
        </p:nvSpPr>
        <p:spPr/>
        <p:txBody>
          <a:bodyPr/>
          <a:lstStyle/>
          <a:p>
            <a:fld id="{042E4DF3-B031-4D1B-BBC8-10F6514B9E23}" type="slidenum">
              <a:rPr lang="en-US" smtClean="0"/>
              <a:t>‹#›</a:t>
            </a:fld>
            <a:endParaRPr lang="en-US" dirty="0"/>
          </a:p>
        </p:txBody>
      </p:sp>
    </p:spTree>
    <p:extLst>
      <p:ext uri="{BB962C8B-B14F-4D97-AF65-F5344CB8AC3E}">
        <p14:creationId xmlns:p14="http://schemas.microsoft.com/office/powerpoint/2010/main" val="246253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94AFFA-D533-4217-92D1-D6B48547E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1D1598-A820-42D4-9C25-C0625DFB4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760B3-6B14-45A3-B72E-A7C5597C15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61C91-AD74-4398-8274-B6A7BE5E843D}" type="datetimeFigureOut">
              <a:rPr lang="en-US" smtClean="0"/>
              <a:t>4/4/2022</a:t>
            </a:fld>
            <a:endParaRPr lang="en-US" dirty="0"/>
          </a:p>
        </p:txBody>
      </p:sp>
      <p:sp>
        <p:nvSpPr>
          <p:cNvPr id="5" name="Footer Placeholder 4">
            <a:extLst>
              <a:ext uri="{FF2B5EF4-FFF2-40B4-BE49-F238E27FC236}">
                <a16:creationId xmlns:a16="http://schemas.microsoft.com/office/drawing/2014/main" id="{19A1DC00-A6C2-4EB2-8DD3-35F08F7C9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BAAF36B-58E3-474D-A4B6-FA41612251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E4DF3-B031-4D1B-BBC8-10F6514B9E23}" type="slidenum">
              <a:rPr lang="en-US" smtClean="0"/>
              <a:t>‹#›</a:t>
            </a:fld>
            <a:endParaRPr lang="en-US" dirty="0"/>
          </a:p>
        </p:txBody>
      </p:sp>
    </p:spTree>
    <p:extLst>
      <p:ext uri="{BB962C8B-B14F-4D97-AF65-F5344CB8AC3E}">
        <p14:creationId xmlns:p14="http://schemas.microsoft.com/office/powerpoint/2010/main" val="214821675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CEA9-BFA1-4AE2-AB5E-0E1A7B4585C3}"/>
              </a:ext>
            </a:extLst>
          </p:cNvPr>
          <p:cNvSpPr>
            <a:spLocks noGrp="1"/>
          </p:cNvSpPr>
          <p:nvPr>
            <p:ph type="ctrTitle"/>
          </p:nvPr>
        </p:nvSpPr>
        <p:spPr/>
        <p:txBody>
          <a:bodyPr>
            <a:normAutofit/>
          </a:bodyPr>
          <a:lstStyle/>
          <a:p>
            <a:r>
              <a:rPr lang="en-US" dirty="0"/>
              <a:t>Grant Budgets &amp; Grant Budget Adjustments</a:t>
            </a:r>
          </a:p>
        </p:txBody>
      </p:sp>
      <p:sp>
        <p:nvSpPr>
          <p:cNvPr id="3" name="Subtitle 2">
            <a:extLst>
              <a:ext uri="{FF2B5EF4-FFF2-40B4-BE49-F238E27FC236}">
                <a16:creationId xmlns:a16="http://schemas.microsoft.com/office/drawing/2014/main" id="{70C1591E-2332-4DC7-9A89-2DE876532FBB}"/>
              </a:ext>
            </a:extLst>
          </p:cNvPr>
          <p:cNvSpPr>
            <a:spLocks noGrp="1"/>
          </p:cNvSpPr>
          <p:nvPr>
            <p:ph type="subTitle" idx="1"/>
          </p:nvPr>
        </p:nvSpPr>
        <p:spPr/>
        <p:txBody>
          <a:bodyPr/>
          <a:lstStyle/>
          <a:p>
            <a:r>
              <a:rPr lang="en-US" i="1" dirty="0"/>
              <a:t>For Crime Victim Services Grant Budgets</a:t>
            </a:r>
          </a:p>
        </p:txBody>
      </p:sp>
    </p:spTree>
    <p:extLst>
      <p:ext uri="{BB962C8B-B14F-4D97-AF65-F5344CB8AC3E}">
        <p14:creationId xmlns:p14="http://schemas.microsoft.com/office/powerpoint/2010/main" val="389153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F098-1C65-4289-B2A2-1501CCA278AB}"/>
              </a:ext>
            </a:extLst>
          </p:cNvPr>
          <p:cNvSpPr>
            <a:spLocks noGrp="1"/>
          </p:cNvSpPr>
          <p:nvPr>
            <p:ph type="title"/>
          </p:nvPr>
        </p:nvSpPr>
        <p:spPr/>
        <p:txBody>
          <a:bodyPr/>
          <a:lstStyle/>
          <a:p>
            <a:pPr algn="ctr"/>
            <a:r>
              <a:rPr lang="en-US" dirty="0"/>
              <a:t>When Grant Budget Adjustments Occur</a:t>
            </a:r>
          </a:p>
        </p:txBody>
      </p:sp>
      <p:sp>
        <p:nvSpPr>
          <p:cNvPr id="3" name="Content Placeholder 2">
            <a:extLst>
              <a:ext uri="{FF2B5EF4-FFF2-40B4-BE49-F238E27FC236}">
                <a16:creationId xmlns:a16="http://schemas.microsoft.com/office/drawing/2014/main" id="{F037BEFE-C6C2-4732-BC17-69D9CA46E701}"/>
              </a:ext>
            </a:extLst>
          </p:cNvPr>
          <p:cNvSpPr>
            <a:spLocks noGrp="1"/>
          </p:cNvSpPr>
          <p:nvPr>
            <p:ph idx="1"/>
          </p:nvPr>
        </p:nvSpPr>
        <p:spPr/>
        <p:txBody>
          <a:bodyPr>
            <a:normAutofit fontScale="85000" lnSpcReduction="20000"/>
          </a:bodyPr>
          <a:lstStyle/>
          <a:p>
            <a:r>
              <a:rPr lang="en-US" dirty="0"/>
              <a:t>Grant Budget Adjustments occur at the start of the grant year and during the year when:</a:t>
            </a:r>
          </a:p>
          <a:p>
            <a:pPr lvl="1"/>
            <a:r>
              <a:rPr lang="en-US" dirty="0"/>
              <a:t>The grantee wants to make any (monetary and non-monetary) changes to the Personnel section of the budget.</a:t>
            </a:r>
          </a:p>
          <a:p>
            <a:pPr marL="457200" lvl="1" indent="0">
              <a:buNone/>
            </a:pPr>
            <a:endParaRPr lang="en-US" dirty="0"/>
          </a:p>
          <a:p>
            <a:pPr lvl="1"/>
            <a:r>
              <a:rPr lang="en-US" dirty="0"/>
              <a:t>The grantee wants to move funds to a budget category not previously approved on the budget.</a:t>
            </a:r>
          </a:p>
          <a:p>
            <a:pPr lvl="2"/>
            <a:r>
              <a:rPr lang="en-US" dirty="0"/>
              <a:t>For example: the grantee wants to add rent to their budget, but they did not previously have any line items in ODOE, and did not have ODOE costs on their budget.</a:t>
            </a:r>
          </a:p>
          <a:p>
            <a:pPr marL="914400" lvl="2" indent="0">
              <a:buNone/>
            </a:pPr>
            <a:endParaRPr lang="en-US" dirty="0"/>
          </a:p>
          <a:p>
            <a:pPr lvl="1"/>
            <a:r>
              <a:rPr lang="en-US" dirty="0"/>
              <a:t>The grantee wants to add new line items in an approved budget category.</a:t>
            </a:r>
          </a:p>
          <a:p>
            <a:pPr lvl="2"/>
            <a:r>
              <a:rPr lang="en-US" dirty="0"/>
              <a:t>For example: the grantee has line items in the ODOE category already, but wants to add Rent costs which were not previously on the budget. </a:t>
            </a:r>
          </a:p>
          <a:p>
            <a:pPr marL="914400" lvl="2" indent="0">
              <a:buNone/>
            </a:pPr>
            <a:endParaRPr lang="en-US" dirty="0"/>
          </a:p>
          <a:p>
            <a:pPr lvl="1"/>
            <a:r>
              <a:rPr lang="en-US" dirty="0"/>
              <a:t>The grantee wants to move 10% or more of their funding. </a:t>
            </a:r>
          </a:p>
          <a:p>
            <a:pPr marL="457200" lvl="1" indent="0">
              <a:buNone/>
            </a:pPr>
            <a:endParaRPr lang="en-US" dirty="0"/>
          </a:p>
          <a:p>
            <a:pPr lvl="1"/>
            <a:r>
              <a:rPr lang="en-US" dirty="0"/>
              <a:t>The grantee has negative amounts of 10% or more on their Financial Status Report (FSR). </a:t>
            </a:r>
          </a:p>
          <a:p>
            <a:pPr lvl="1"/>
            <a:endParaRPr lang="en-US" dirty="0"/>
          </a:p>
        </p:txBody>
      </p:sp>
    </p:spTree>
    <p:extLst>
      <p:ext uri="{BB962C8B-B14F-4D97-AF65-F5344CB8AC3E}">
        <p14:creationId xmlns:p14="http://schemas.microsoft.com/office/powerpoint/2010/main" val="366477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1690-F733-4B94-A178-82B97762AEAC}"/>
              </a:ext>
            </a:extLst>
          </p:cNvPr>
          <p:cNvSpPr>
            <a:spLocks noGrp="1"/>
          </p:cNvSpPr>
          <p:nvPr>
            <p:ph type="title"/>
          </p:nvPr>
        </p:nvSpPr>
        <p:spPr/>
        <p:txBody>
          <a:bodyPr/>
          <a:lstStyle/>
          <a:p>
            <a:pPr algn="ctr"/>
            <a:r>
              <a:rPr lang="en-US" dirty="0"/>
              <a:t>How Budget Adjustments Occur</a:t>
            </a:r>
          </a:p>
        </p:txBody>
      </p:sp>
      <p:sp>
        <p:nvSpPr>
          <p:cNvPr id="3" name="Content Placeholder 2">
            <a:extLst>
              <a:ext uri="{FF2B5EF4-FFF2-40B4-BE49-F238E27FC236}">
                <a16:creationId xmlns:a16="http://schemas.microsoft.com/office/drawing/2014/main" id="{05765807-C361-497A-B5DA-D4B467195AF2}"/>
              </a:ext>
            </a:extLst>
          </p:cNvPr>
          <p:cNvSpPr>
            <a:spLocks noGrp="1"/>
          </p:cNvSpPr>
          <p:nvPr>
            <p:ph idx="1"/>
          </p:nvPr>
        </p:nvSpPr>
        <p:spPr/>
        <p:txBody>
          <a:bodyPr>
            <a:normAutofit/>
          </a:bodyPr>
          <a:lstStyle/>
          <a:p>
            <a:r>
              <a:rPr lang="en-US" dirty="0"/>
              <a:t>Budget Adjustments are initiated by GAD or the grantee.</a:t>
            </a:r>
          </a:p>
          <a:p>
            <a:pPr lvl="1"/>
            <a:r>
              <a:rPr lang="en-US" dirty="0"/>
              <a:t>Budget Adjustments are initiated by GAD: </a:t>
            </a:r>
          </a:p>
          <a:p>
            <a:pPr lvl="2"/>
            <a:r>
              <a:rPr lang="en-US" dirty="0"/>
              <a:t>During the grant year due to a negative amount of 10% or more on the grantee’s FSR. Grantee’s are notified by the Grants Financial section that a Budget Adjustment is necessary, and to send the Budget Adjustment request documentation to their Grant Manager.</a:t>
            </a:r>
          </a:p>
          <a:p>
            <a:pPr marL="457200" lvl="1" indent="0">
              <a:buNone/>
            </a:pPr>
            <a:endParaRPr lang="en-US" dirty="0"/>
          </a:p>
          <a:p>
            <a:pPr lvl="1"/>
            <a:r>
              <a:rPr lang="en-US" dirty="0"/>
              <a:t>Budget Adjustments initiated by the grantee involve the grantee sending the Budget Adjustment request documentation to their Grant Manager via email and asking for a Budget Adjustment.</a:t>
            </a:r>
          </a:p>
        </p:txBody>
      </p:sp>
    </p:spTree>
    <p:extLst>
      <p:ext uri="{BB962C8B-B14F-4D97-AF65-F5344CB8AC3E}">
        <p14:creationId xmlns:p14="http://schemas.microsoft.com/office/powerpoint/2010/main" val="246617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8E72-9A06-4917-9FB8-13CF597A8BFF}"/>
              </a:ext>
            </a:extLst>
          </p:cNvPr>
          <p:cNvSpPr>
            <a:spLocks noGrp="1"/>
          </p:cNvSpPr>
          <p:nvPr>
            <p:ph type="title"/>
          </p:nvPr>
        </p:nvSpPr>
        <p:spPr/>
        <p:txBody>
          <a:bodyPr/>
          <a:lstStyle/>
          <a:p>
            <a:r>
              <a:rPr lang="en-US" dirty="0"/>
              <a:t>Documents Needed for a Budget Adjustment</a:t>
            </a:r>
          </a:p>
        </p:txBody>
      </p:sp>
      <p:sp>
        <p:nvSpPr>
          <p:cNvPr id="3" name="Content Placeholder 2">
            <a:extLst>
              <a:ext uri="{FF2B5EF4-FFF2-40B4-BE49-F238E27FC236}">
                <a16:creationId xmlns:a16="http://schemas.microsoft.com/office/drawing/2014/main" id="{7346D6A5-4B39-4986-BCDE-004E9D4FFE35}"/>
              </a:ext>
            </a:extLst>
          </p:cNvPr>
          <p:cNvSpPr>
            <a:spLocks noGrp="1"/>
          </p:cNvSpPr>
          <p:nvPr>
            <p:ph idx="1"/>
          </p:nvPr>
        </p:nvSpPr>
        <p:spPr/>
        <p:txBody>
          <a:bodyPr>
            <a:normAutofit/>
          </a:bodyPr>
          <a:lstStyle/>
          <a:p>
            <a:r>
              <a:rPr lang="en-US" dirty="0"/>
              <a:t>Necessary documents for a Budget Adjustment:</a:t>
            </a:r>
          </a:p>
          <a:p>
            <a:pPr lvl="1"/>
            <a:r>
              <a:rPr lang="en-US" dirty="0"/>
              <a:t>Budget Adjustment Request Form</a:t>
            </a:r>
          </a:p>
          <a:p>
            <a:pPr lvl="2"/>
            <a:r>
              <a:rPr lang="en-US" dirty="0"/>
              <a:t>Completed, signed by the Authorized Official or Alternate Designee, and submitted in PDF format</a:t>
            </a:r>
          </a:p>
          <a:p>
            <a:pPr lvl="1"/>
            <a:r>
              <a:rPr lang="en-US" dirty="0"/>
              <a:t>Marked-up Detailed Budget</a:t>
            </a:r>
          </a:p>
          <a:p>
            <a:pPr lvl="1"/>
            <a:r>
              <a:rPr lang="en-US" dirty="0"/>
              <a:t>Job Descriptions (if adding positions or changing job duties/title)</a:t>
            </a:r>
          </a:p>
          <a:p>
            <a:pPr lvl="1"/>
            <a:r>
              <a:rPr lang="en-US" dirty="0"/>
              <a:t>Copies of Executed Contracts (if adding to the Professional &amp; Consultant budget category)</a:t>
            </a:r>
          </a:p>
          <a:p>
            <a:pPr lvl="1"/>
            <a:r>
              <a:rPr lang="en-US" dirty="0"/>
              <a:t>Price Quotes for items requested in the Travel through ODOE budget categories. </a:t>
            </a:r>
          </a:p>
          <a:p>
            <a:pPr lvl="2"/>
            <a:r>
              <a:rPr lang="en-US" dirty="0"/>
              <a:t>The type of price quotes required for each budget category will be documented in the review instructions for each category. </a:t>
            </a:r>
          </a:p>
        </p:txBody>
      </p:sp>
    </p:spTree>
    <p:extLst>
      <p:ext uri="{BB962C8B-B14F-4D97-AF65-F5344CB8AC3E}">
        <p14:creationId xmlns:p14="http://schemas.microsoft.com/office/powerpoint/2010/main" val="39758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F8DE-6261-4994-90EA-3CCA2A95067B}"/>
              </a:ext>
            </a:extLst>
          </p:cNvPr>
          <p:cNvSpPr>
            <a:spLocks noGrp="1"/>
          </p:cNvSpPr>
          <p:nvPr>
            <p:ph type="title"/>
          </p:nvPr>
        </p:nvSpPr>
        <p:spPr/>
        <p:txBody>
          <a:bodyPr/>
          <a:lstStyle/>
          <a:p>
            <a:pPr algn="ctr"/>
            <a:r>
              <a:rPr lang="en-US" dirty="0"/>
              <a:t>How to Review a Budget Adjustment</a:t>
            </a:r>
          </a:p>
        </p:txBody>
      </p:sp>
      <p:sp>
        <p:nvSpPr>
          <p:cNvPr id="3" name="Content Placeholder 2">
            <a:extLst>
              <a:ext uri="{FF2B5EF4-FFF2-40B4-BE49-F238E27FC236}">
                <a16:creationId xmlns:a16="http://schemas.microsoft.com/office/drawing/2014/main" id="{5A5562D1-3687-4141-A498-D548F886A998}"/>
              </a:ext>
            </a:extLst>
          </p:cNvPr>
          <p:cNvSpPr>
            <a:spLocks noGrp="1"/>
          </p:cNvSpPr>
          <p:nvPr>
            <p:ph idx="1"/>
          </p:nvPr>
        </p:nvSpPr>
        <p:spPr/>
        <p:txBody>
          <a:bodyPr>
            <a:normAutofit fontScale="92500" lnSpcReduction="10000"/>
          </a:bodyPr>
          <a:lstStyle/>
          <a:p>
            <a:r>
              <a:rPr lang="en-US" dirty="0"/>
              <a:t>Overall, Budget Adjustments are reviewed for:</a:t>
            </a:r>
          </a:p>
          <a:p>
            <a:pPr lvl="1"/>
            <a:r>
              <a:rPr lang="en-US" dirty="0"/>
              <a:t>Allowability</a:t>
            </a:r>
          </a:p>
          <a:p>
            <a:pPr lvl="1"/>
            <a:r>
              <a:rPr lang="en-US" dirty="0"/>
              <a:t>Reasonableness</a:t>
            </a:r>
          </a:p>
          <a:p>
            <a:pPr lvl="1"/>
            <a:r>
              <a:rPr lang="en-US" dirty="0"/>
              <a:t>Allocability </a:t>
            </a:r>
          </a:p>
          <a:p>
            <a:r>
              <a:rPr lang="en-US" dirty="0"/>
              <a:t>In addition, Grants Administration Division staff makes sure:</a:t>
            </a:r>
          </a:p>
          <a:p>
            <a:pPr lvl="1"/>
            <a:r>
              <a:rPr lang="en-US" dirty="0"/>
              <a:t>All necessary information is received and on file</a:t>
            </a:r>
          </a:p>
          <a:p>
            <a:pPr lvl="1"/>
            <a:r>
              <a:rPr lang="en-US" dirty="0"/>
              <a:t>All requests are justified</a:t>
            </a:r>
          </a:p>
          <a:p>
            <a:pPr lvl="1"/>
            <a:r>
              <a:rPr lang="en-US" dirty="0"/>
              <a:t>Everything adds up correctly</a:t>
            </a:r>
          </a:p>
          <a:p>
            <a:pPr lvl="1"/>
            <a:r>
              <a:rPr lang="en-US" dirty="0"/>
              <a:t>Everything tracks (statements regarding the Budget Adjustment are consistent and do not countermand previous statements). </a:t>
            </a:r>
          </a:p>
          <a:p>
            <a:pPr lvl="1"/>
            <a:r>
              <a:rPr lang="en-US" dirty="0"/>
              <a:t>The Budget Adjustment pairs in general with the Grant Narrative in the Grant Application</a:t>
            </a:r>
          </a:p>
        </p:txBody>
      </p:sp>
    </p:spTree>
    <p:extLst>
      <p:ext uri="{BB962C8B-B14F-4D97-AF65-F5344CB8AC3E}">
        <p14:creationId xmlns:p14="http://schemas.microsoft.com/office/powerpoint/2010/main" val="204867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55CA-1BE0-4DC0-AF87-C953B0E924E7}"/>
              </a:ext>
            </a:extLst>
          </p:cNvPr>
          <p:cNvSpPr>
            <a:spLocks noGrp="1"/>
          </p:cNvSpPr>
          <p:nvPr>
            <p:ph type="title"/>
          </p:nvPr>
        </p:nvSpPr>
        <p:spPr/>
        <p:txBody>
          <a:bodyPr/>
          <a:lstStyle/>
          <a:p>
            <a:pPr algn="ctr"/>
            <a:r>
              <a:rPr lang="en-US" dirty="0"/>
              <a:t>Budget Adjustment Request Form</a:t>
            </a:r>
          </a:p>
        </p:txBody>
      </p:sp>
      <p:pic>
        <p:nvPicPr>
          <p:cNvPr id="12" name="Content Placeholder 11">
            <a:extLst>
              <a:ext uri="{FF2B5EF4-FFF2-40B4-BE49-F238E27FC236}">
                <a16:creationId xmlns:a16="http://schemas.microsoft.com/office/drawing/2014/main" id="{70F54617-B482-49A7-B5A1-9DE77DB754F6}"/>
              </a:ext>
            </a:extLst>
          </p:cNvPr>
          <p:cNvPicPr>
            <a:picLocks noGrp="1"/>
          </p:cNvPicPr>
          <p:nvPr>
            <p:ph idx="1"/>
          </p:nvPr>
        </p:nvPicPr>
        <p:blipFill rotWithShape="1">
          <a:blip r:embed="rId2"/>
          <a:srcRect r="78140" b="20235"/>
          <a:stretch/>
        </p:blipFill>
        <p:spPr bwMode="auto">
          <a:xfrm>
            <a:off x="1587500" y="1843644"/>
            <a:ext cx="8077200" cy="4061856"/>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61355292-6C55-4B68-A557-E32DF8184B74}"/>
              </a:ext>
            </a:extLst>
          </p:cNvPr>
          <p:cNvSpPr txBox="1"/>
          <p:nvPr/>
        </p:nvSpPr>
        <p:spPr>
          <a:xfrm>
            <a:off x="9773174" y="3498210"/>
            <a:ext cx="1828800" cy="600164"/>
          </a:xfrm>
          <a:prstGeom prst="rect">
            <a:avLst/>
          </a:prstGeom>
          <a:noFill/>
        </p:spPr>
        <p:txBody>
          <a:bodyPr wrap="square" rtlCol="0">
            <a:spAutoFit/>
          </a:bodyPr>
          <a:lstStyle/>
          <a:p>
            <a:r>
              <a:rPr lang="en-US" sz="1100" i="1" dirty="0"/>
              <a:t>Example used is the FY 2020 Budget Adjustment Request Form</a:t>
            </a:r>
          </a:p>
        </p:txBody>
      </p:sp>
    </p:spTree>
    <p:extLst>
      <p:ext uri="{BB962C8B-B14F-4D97-AF65-F5344CB8AC3E}">
        <p14:creationId xmlns:p14="http://schemas.microsoft.com/office/powerpoint/2010/main" val="353211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7DD5-1D70-4A38-9DB2-8ADA57701015}"/>
              </a:ext>
            </a:extLst>
          </p:cNvPr>
          <p:cNvSpPr>
            <a:spLocks noGrp="1"/>
          </p:cNvSpPr>
          <p:nvPr>
            <p:ph type="title"/>
          </p:nvPr>
        </p:nvSpPr>
        <p:spPr/>
        <p:txBody>
          <a:bodyPr/>
          <a:lstStyle/>
          <a:p>
            <a:pPr algn="ctr"/>
            <a:r>
              <a:rPr lang="en-US" dirty="0"/>
              <a:t>Budget Adjustment Request Form – Review Instructions</a:t>
            </a:r>
          </a:p>
        </p:txBody>
      </p:sp>
      <p:sp>
        <p:nvSpPr>
          <p:cNvPr id="3" name="Content Placeholder 2">
            <a:extLst>
              <a:ext uri="{FF2B5EF4-FFF2-40B4-BE49-F238E27FC236}">
                <a16:creationId xmlns:a16="http://schemas.microsoft.com/office/drawing/2014/main" id="{2144C4BF-02FE-4611-821A-FEEBDE296E94}"/>
              </a:ext>
            </a:extLst>
          </p:cNvPr>
          <p:cNvSpPr>
            <a:spLocks noGrp="1"/>
          </p:cNvSpPr>
          <p:nvPr>
            <p:ph idx="1"/>
          </p:nvPr>
        </p:nvSpPr>
        <p:spPr/>
        <p:txBody>
          <a:bodyPr>
            <a:normAutofit/>
          </a:bodyPr>
          <a:lstStyle/>
          <a:p>
            <a:r>
              <a:rPr lang="en-US" dirty="0"/>
              <a:t>Check to ensure the top portion is completely filled out (Grantee, Grant Number, Grant Title (Drop-Down Option), Budget Version, Contact Person, Contact Phone #, Contact Email)</a:t>
            </a:r>
          </a:p>
          <a:p>
            <a:r>
              <a:rPr lang="en-US" dirty="0"/>
              <a:t>Check to ensure the amounts listed in </a:t>
            </a:r>
            <a:r>
              <a:rPr lang="en-US" i="1" dirty="0"/>
              <a:t>Column -1 FY 20XX Current Approved </a:t>
            </a:r>
            <a:r>
              <a:rPr lang="en-US" dirty="0"/>
              <a:t>matches the grantee’s current budget.</a:t>
            </a:r>
          </a:p>
          <a:p>
            <a:r>
              <a:rPr lang="en-US" dirty="0"/>
              <a:t>Check to ensure each entry in </a:t>
            </a:r>
            <a:r>
              <a:rPr lang="en-US" i="1" dirty="0"/>
              <a:t>Column – 2 Increase or Decrease (+/-)</a:t>
            </a:r>
            <a:r>
              <a:rPr lang="en-US" dirty="0"/>
              <a:t> matches the Marked-up Detailed Budget</a:t>
            </a:r>
          </a:p>
        </p:txBody>
      </p:sp>
    </p:spTree>
    <p:extLst>
      <p:ext uri="{BB962C8B-B14F-4D97-AF65-F5344CB8AC3E}">
        <p14:creationId xmlns:p14="http://schemas.microsoft.com/office/powerpoint/2010/main" val="161223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AD00-654F-4B28-91A8-D7E3F077BBF6}"/>
              </a:ext>
            </a:extLst>
          </p:cNvPr>
          <p:cNvSpPr>
            <a:spLocks noGrp="1"/>
          </p:cNvSpPr>
          <p:nvPr>
            <p:ph type="title"/>
          </p:nvPr>
        </p:nvSpPr>
        <p:spPr/>
        <p:txBody>
          <a:bodyPr>
            <a:normAutofit/>
          </a:bodyPr>
          <a:lstStyle/>
          <a:p>
            <a:pPr algn="ctr"/>
            <a:r>
              <a:rPr lang="en-US" dirty="0"/>
              <a:t>Budget Adjustment Request Form – Review Instructions Continued</a:t>
            </a:r>
          </a:p>
        </p:txBody>
      </p:sp>
      <p:sp>
        <p:nvSpPr>
          <p:cNvPr id="3" name="Content Placeholder 2">
            <a:extLst>
              <a:ext uri="{FF2B5EF4-FFF2-40B4-BE49-F238E27FC236}">
                <a16:creationId xmlns:a16="http://schemas.microsoft.com/office/drawing/2014/main" id="{5C2061E9-D0F0-4AAD-BA39-0E3F7FEE1477}"/>
              </a:ext>
            </a:extLst>
          </p:cNvPr>
          <p:cNvSpPr>
            <a:spLocks noGrp="1"/>
          </p:cNvSpPr>
          <p:nvPr>
            <p:ph idx="1"/>
          </p:nvPr>
        </p:nvSpPr>
        <p:spPr/>
        <p:txBody>
          <a:bodyPr>
            <a:normAutofit fontScale="92500" lnSpcReduction="20000"/>
          </a:bodyPr>
          <a:lstStyle/>
          <a:p>
            <a:r>
              <a:rPr lang="en-US" dirty="0"/>
              <a:t>Check to ensure each entry in </a:t>
            </a:r>
            <a:r>
              <a:rPr lang="en-US" i="1" dirty="0"/>
              <a:t>Column – 2 Increase or Decrease (+/-)</a:t>
            </a:r>
            <a:r>
              <a:rPr lang="en-US" dirty="0"/>
              <a:t> has a corresponding reason in the </a:t>
            </a:r>
            <a:r>
              <a:rPr lang="en-US" i="1" dirty="0"/>
              <a:t>Reason for Request (Describe in Detail)</a:t>
            </a:r>
            <a:r>
              <a:rPr lang="en-US" dirty="0"/>
              <a:t> box(es). </a:t>
            </a:r>
          </a:p>
          <a:p>
            <a:pPr lvl="1"/>
            <a:r>
              <a:rPr lang="en-US" dirty="0"/>
              <a:t>If the Marked-Up Budget shows the grantee is moving funds within a budget category and not moving funds into or out of the category, there still needs to be a reason provided.  </a:t>
            </a:r>
          </a:p>
          <a:p>
            <a:pPr marL="457200" lvl="1" indent="0">
              <a:buNone/>
            </a:pPr>
            <a:endParaRPr lang="en-US" dirty="0"/>
          </a:p>
          <a:p>
            <a:r>
              <a:rPr lang="en-US" dirty="0"/>
              <a:t>Review the reasons in the </a:t>
            </a:r>
            <a:r>
              <a:rPr lang="en-US" i="1" dirty="0"/>
              <a:t>Reason for Request (Describe in Detail)</a:t>
            </a:r>
            <a:r>
              <a:rPr lang="en-US" dirty="0"/>
              <a:t> box(es), the reason(s) must be:</a:t>
            </a:r>
          </a:p>
          <a:p>
            <a:pPr lvl="1"/>
            <a:r>
              <a:rPr lang="en-US" dirty="0"/>
              <a:t>Detailed enough to fully understand what the grantee is wanting to do.</a:t>
            </a:r>
          </a:p>
          <a:p>
            <a:pPr lvl="2"/>
            <a:r>
              <a:rPr lang="en-US" dirty="0"/>
              <a:t>The reasons provided, if detailed enough, will be a component in determining allowability, reasonableness, and allocability. </a:t>
            </a:r>
          </a:p>
          <a:p>
            <a:pPr lvl="1"/>
            <a:r>
              <a:rPr lang="en-US" dirty="0"/>
              <a:t>Completely visible.</a:t>
            </a:r>
          </a:p>
          <a:p>
            <a:pPr lvl="2"/>
            <a:r>
              <a:rPr lang="en-US" dirty="0"/>
              <a:t>If the grantee typed more than the box will show, the grantee needs to submit the full reason in a separate document that must be included with the Budget Adjustment.</a:t>
            </a:r>
          </a:p>
          <a:p>
            <a:endParaRPr lang="en-US" dirty="0"/>
          </a:p>
        </p:txBody>
      </p:sp>
    </p:spTree>
    <p:extLst>
      <p:ext uri="{BB962C8B-B14F-4D97-AF65-F5344CB8AC3E}">
        <p14:creationId xmlns:p14="http://schemas.microsoft.com/office/powerpoint/2010/main" val="176400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3230-1ED6-461A-A90C-A64CD78D9546}"/>
              </a:ext>
            </a:extLst>
          </p:cNvPr>
          <p:cNvSpPr>
            <a:spLocks noGrp="1"/>
          </p:cNvSpPr>
          <p:nvPr>
            <p:ph type="title"/>
          </p:nvPr>
        </p:nvSpPr>
        <p:spPr/>
        <p:txBody>
          <a:bodyPr>
            <a:normAutofit/>
          </a:bodyPr>
          <a:lstStyle/>
          <a:p>
            <a:r>
              <a:rPr lang="en-US" dirty="0"/>
              <a:t>Budget Adjustment Request Form – Review Instructions Continued</a:t>
            </a:r>
          </a:p>
        </p:txBody>
      </p:sp>
      <p:sp>
        <p:nvSpPr>
          <p:cNvPr id="3" name="Content Placeholder 2">
            <a:extLst>
              <a:ext uri="{FF2B5EF4-FFF2-40B4-BE49-F238E27FC236}">
                <a16:creationId xmlns:a16="http://schemas.microsoft.com/office/drawing/2014/main" id="{0B83F169-1364-4CB3-87BA-BF06F0942178}"/>
              </a:ext>
            </a:extLst>
          </p:cNvPr>
          <p:cNvSpPr>
            <a:spLocks noGrp="1"/>
          </p:cNvSpPr>
          <p:nvPr>
            <p:ph idx="1"/>
          </p:nvPr>
        </p:nvSpPr>
        <p:spPr/>
        <p:txBody>
          <a:bodyPr>
            <a:normAutofit/>
          </a:bodyPr>
          <a:lstStyle/>
          <a:p>
            <a:r>
              <a:rPr lang="en-US" dirty="0"/>
              <a:t>Check to ensure the total amount in </a:t>
            </a:r>
            <a:r>
              <a:rPr lang="en-US" i="1" dirty="0"/>
              <a:t>Column – 3 FY 20XX Revised Approved </a:t>
            </a:r>
            <a:r>
              <a:rPr lang="en-US" dirty="0"/>
              <a:t>matches the contract amount. </a:t>
            </a:r>
          </a:p>
          <a:p>
            <a:r>
              <a:rPr lang="en-US" dirty="0"/>
              <a:t>Review the Authorized Official or Alternate Designee Signature boxes.</a:t>
            </a:r>
          </a:p>
          <a:p>
            <a:pPr lvl="1"/>
            <a:r>
              <a:rPr lang="en-US" dirty="0"/>
              <a:t>Ensure the boxes are completely filled out, and the name of the signer matches the name of the Authorized Official or Alternate Designee on file with the Grants Administration Division. </a:t>
            </a:r>
          </a:p>
          <a:p>
            <a:r>
              <a:rPr lang="en-US" dirty="0"/>
              <a:t>Is the Budget Adjustment Request Form submitted in PDF format?</a:t>
            </a:r>
          </a:p>
          <a:p>
            <a:r>
              <a:rPr lang="en-US" dirty="0"/>
              <a:t>If no, the Budget Adjustment Request Form must be sent back to the grantee for corrections. </a:t>
            </a:r>
          </a:p>
          <a:p>
            <a:pPr lvl="1"/>
            <a:endParaRPr lang="en-US" dirty="0"/>
          </a:p>
        </p:txBody>
      </p:sp>
    </p:spTree>
    <p:extLst>
      <p:ext uri="{BB962C8B-B14F-4D97-AF65-F5344CB8AC3E}">
        <p14:creationId xmlns:p14="http://schemas.microsoft.com/office/powerpoint/2010/main" val="3626668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89CB-1A87-4813-9309-294A34810F7A}"/>
              </a:ext>
            </a:extLst>
          </p:cNvPr>
          <p:cNvSpPr>
            <a:spLocks noGrp="1"/>
          </p:cNvSpPr>
          <p:nvPr>
            <p:ph type="title"/>
          </p:nvPr>
        </p:nvSpPr>
        <p:spPr/>
        <p:txBody>
          <a:bodyPr/>
          <a:lstStyle/>
          <a:p>
            <a:pPr algn="ctr"/>
            <a:r>
              <a:rPr lang="en-US" dirty="0"/>
              <a:t>Marked-up Detailed Budget</a:t>
            </a:r>
          </a:p>
        </p:txBody>
      </p:sp>
      <p:sp>
        <p:nvSpPr>
          <p:cNvPr id="3" name="Content Placeholder 2">
            <a:extLst>
              <a:ext uri="{FF2B5EF4-FFF2-40B4-BE49-F238E27FC236}">
                <a16:creationId xmlns:a16="http://schemas.microsoft.com/office/drawing/2014/main" id="{82E4D4D9-8470-4DB8-BB1B-80DB773324EF}"/>
              </a:ext>
            </a:extLst>
          </p:cNvPr>
          <p:cNvSpPr>
            <a:spLocks noGrp="1"/>
          </p:cNvSpPr>
          <p:nvPr>
            <p:ph idx="1"/>
          </p:nvPr>
        </p:nvSpPr>
        <p:spPr/>
        <p:txBody>
          <a:bodyPr>
            <a:normAutofit/>
          </a:bodyPr>
          <a:lstStyle/>
          <a:p>
            <a:r>
              <a:rPr lang="en-US" dirty="0"/>
              <a:t>Is the Marked-up Detailed Budget submitted using the most recent approved Budget as the foundation of change?</a:t>
            </a:r>
          </a:p>
          <a:p>
            <a:pPr lvl="1"/>
            <a:r>
              <a:rPr lang="en-US" dirty="0"/>
              <a:t>If no, the budget adjustment review cannot continue until the grantee provides the request using the most recent approved Budget.</a:t>
            </a:r>
          </a:p>
        </p:txBody>
      </p:sp>
    </p:spTree>
    <p:extLst>
      <p:ext uri="{BB962C8B-B14F-4D97-AF65-F5344CB8AC3E}">
        <p14:creationId xmlns:p14="http://schemas.microsoft.com/office/powerpoint/2010/main" val="3688510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D411-06EE-498C-B304-C1A6908FFB0D}"/>
              </a:ext>
            </a:extLst>
          </p:cNvPr>
          <p:cNvSpPr>
            <a:spLocks noGrp="1"/>
          </p:cNvSpPr>
          <p:nvPr>
            <p:ph type="title"/>
          </p:nvPr>
        </p:nvSpPr>
        <p:spPr/>
        <p:txBody>
          <a:bodyPr>
            <a:normAutofit/>
          </a:bodyPr>
          <a:lstStyle/>
          <a:p>
            <a:pPr algn="ctr"/>
            <a:r>
              <a:rPr lang="en-US" sz="3800" dirty="0"/>
              <a:t>Marked-Up Detailed Budget – Review Instructions: First Year of Grant Cycle - Full-Time Workweek Hours</a:t>
            </a:r>
          </a:p>
        </p:txBody>
      </p:sp>
      <p:sp>
        <p:nvSpPr>
          <p:cNvPr id="3" name="Content Placeholder 2">
            <a:extLst>
              <a:ext uri="{FF2B5EF4-FFF2-40B4-BE49-F238E27FC236}">
                <a16:creationId xmlns:a16="http://schemas.microsoft.com/office/drawing/2014/main" id="{E326DAE7-AA76-4D46-9E10-3F78D39A2B97}"/>
              </a:ext>
            </a:extLst>
          </p:cNvPr>
          <p:cNvSpPr>
            <a:spLocks noGrp="1"/>
          </p:cNvSpPr>
          <p:nvPr>
            <p:ph idx="1"/>
          </p:nvPr>
        </p:nvSpPr>
        <p:spPr>
          <a:xfrm>
            <a:off x="838200" y="1825625"/>
            <a:ext cx="10515600" cy="4552674"/>
          </a:xfrm>
        </p:spPr>
        <p:txBody>
          <a:bodyPr>
            <a:normAutofit/>
          </a:bodyPr>
          <a:lstStyle/>
          <a:p>
            <a:r>
              <a:rPr lang="en-US" dirty="0"/>
              <a:t>For start of Grant Cycle budget reviews:</a:t>
            </a:r>
          </a:p>
          <a:p>
            <a:pPr lvl="1"/>
            <a:r>
              <a:rPr lang="en-US" dirty="0"/>
              <a:t>Directly above the Personnel section is </a:t>
            </a:r>
            <a:r>
              <a:rPr lang="en-US" i="1" dirty="0"/>
              <a:t>Standard Full-Time Workweek Hours</a:t>
            </a:r>
            <a:r>
              <a:rPr lang="en-US" dirty="0"/>
              <a:t>. This is the amount of hours the grantee has determined to be classified as full-time at their agency. This data point allows GAD to correctly calculate the Full Time Equivalency (FTE) percentage our grant funds for the grantee. The budget template has a default entry of 40 hours. </a:t>
            </a:r>
          </a:p>
          <a:p>
            <a:pPr lvl="2"/>
            <a:r>
              <a:rPr lang="en-US" dirty="0"/>
              <a:t>If the grantee does not change this entry, and all grant staff listed in the Personnel Section have </a:t>
            </a:r>
            <a:r>
              <a:rPr lang="en-US" i="1" dirty="0"/>
              <a:t>Scheduled to work</a:t>
            </a:r>
            <a:r>
              <a:rPr lang="en-US" dirty="0"/>
              <a:t> hours less than 40, GAD staff must question if 40 Standard Full-Time Workweek Hours is correct for that agency.</a:t>
            </a:r>
          </a:p>
          <a:p>
            <a:pPr lvl="2"/>
            <a:r>
              <a:rPr lang="en-US" dirty="0"/>
              <a:t>Or if the grantee changes this entry to less than 40, but has grant staff in the Personnel Section have </a:t>
            </a:r>
            <a:r>
              <a:rPr lang="en-US" i="1" dirty="0"/>
              <a:t>Scheduled to work</a:t>
            </a:r>
            <a:r>
              <a:rPr lang="en-US" dirty="0"/>
              <a:t> hours of 40, GAD staff need to seek clarification from the grantee.   </a:t>
            </a:r>
          </a:p>
          <a:p>
            <a:pPr lvl="2"/>
            <a:endParaRPr lang="en-US" dirty="0"/>
          </a:p>
        </p:txBody>
      </p:sp>
      <p:pic>
        <p:nvPicPr>
          <p:cNvPr id="4" name="Picture 3">
            <a:extLst>
              <a:ext uri="{FF2B5EF4-FFF2-40B4-BE49-F238E27FC236}">
                <a16:creationId xmlns:a16="http://schemas.microsoft.com/office/drawing/2014/main" id="{41A3E268-39E7-48F3-81B4-E2C624245EEB}"/>
              </a:ext>
            </a:extLst>
          </p:cNvPr>
          <p:cNvPicPr/>
          <p:nvPr/>
        </p:nvPicPr>
        <p:blipFill rotWithShape="1">
          <a:blip r:embed="rId2"/>
          <a:srcRect l="55288" t="49550" r="4968" b="36965"/>
          <a:stretch/>
        </p:blipFill>
        <p:spPr bwMode="auto">
          <a:xfrm>
            <a:off x="3125289" y="5551995"/>
            <a:ext cx="6791325" cy="556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016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06ED-0A36-4AF6-9A14-F56E6227B163}"/>
              </a:ext>
            </a:extLst>
          </p:cNvPr>
          <p:cNvSpPr>
            <a:spLocks noGrp="1"/>
          </p:cNvSpPr>
          <p:nvPr>
            <p:ph type="title"/>
          </p:nvPr>
        </p:nvSpPr>
        <p:spPr>
          <a:xfrm>
            <a:off x="838200" y="3196045"/>
            <a:ext cx="10515600" cy="675195"/>
          </a:xfrm>
        </p:spPr>
        <p:txBody>
          <a:bodyPr>
            <a:normAutofit fontScale="90000"/>
          </a:bodyPr>
          <a:lstStyle/>
          <a:p>
            <a:pPr algn="ctr"/>
            <a:r>
              <a:rPr lang="en-US" dirty="0"/>
              <a:t>Grant Budgets</a:t>
            </a:r>
          </a:p>
        </p:txBody>
      </p:sp>
    </p:spTree>
    <p:extLst>
      <p:ext uri="{BB962C8B-B14F-4D97-AF65-F5344CB8AC3E}">
        <p14:creationId xmlns:p14="http://schemas.microsoft.com/office/powerpoint/2010/main" val="126624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E3F7-66B9-41FF-8974-F6EE8AA84FF9}"/>
              </a:ext>
            </a:extLst>
          </p:cNvPr>
          <p:cNvSpPr>
            <a:spLocks noGrp="1"/>
          </p:cNvSpPr>
          <p:nvPr>
            <p:ph type="title"/>
          </p:nvPr>
        </p:nvSpPr>
        <p:spPr/>
        <p:txBody>
          <a:bodyPr>
            <a:normAutofit/>
          </a:bodyPr>
          <a:lstStyle/>
          <a:p>
            <a:pPr algn="ctr"/>
            <a:r>
              <a:rPr lang="en-US" dirty="0"/>
              <a:t>Marked-Up Detailed Budget – Review Instructions: Personnel Section</a:t>
            </a:r>
          </a:p>
        </p:txBody>
      </p:sp>
      <p:sp>
        <p:nvSpPr>
          <p:cNvPr id="3" name="Content Placeholder 2">
            <a:extLst>
              <a:ext uri="{FF2B5EF4-FFF2-40B4-BE49-F238E27FC236}">
                <a16:creationId xmlns:a16="http://schemas.microsoft.com/office/drawing/2014/main" id="{9FC98482-F79C-43C3-9720-2AE1F9B0EC56}"/>
              </a:ext>
            </a:extLst>
          </p:cNvPr>
          <p:cNvSpPr>
            <a:spLocks noGrp="1"/>
          </p:cNvSpPr>
          <p:nvPr>
            <p:ph idx="1"/>
          </p:nvPr>
        </p:nvSpPr>
        <p:spPr/>
        <p:txBody>
          <a:bodyPr>
            <a:normAutofit fontScale="85000" lnSpcReduction="20000"/>
          </a:bodyPr>
          <a:lstStyle/>
          <a:p>
            <a:endParaRPr lang="en-US" dirty="0"/>
          </a:p>
          <a:p>
            <a:endParaRPr lang="en-US" dirty="0"/>
          </a:p>
          <a:p>
            <a:pPr marL="0" indent="0">
              <a:buNone/>
            </a:pPr>
            <a:endParaRPr lang="en-US" dirty="0"/>
          </a:p>
          <a:p>
            <a:r>
              <a:rPr lang="en-US" sz="2600" dirty="0"/>
              <a:t>The Personnel Section contains:</a:t>
            </a:r>
          </a:p>
          <a:p>
            <a:pPr lvl="1"/>
            <a:r>
              <a:rPr lang="en-US" sz="2200" dirty="0"/>
              <a:t>Description (Grant Staff Job Titles)</a:t>
            </a:r>
          </a:p>
          <a:p>
            <a:pPr lvl="1"/>
            <a:r>
              <a:rPr lang="en-US" sz="2200" dirty="0"/>
              <a:t>Salary (Salaries of the listed Grant Staff)</a:t>
            </a:r>
          </a:p>
          <a:p>
            <a:pPr lvl="1"/>
            <a:r>
              <a:rPr lang="en-US" sz="2200" dirty="0"/>
              <a:t>Scheduled to work (total hours the Grant Staff works for the grantee)</a:t>
            </a:r>
          </a:p>
          <a:p>
            <a:pPr lvl="1"/>
            <a:r>
              <a:rPr lang="en-US" sz="2200" dirty="0"/>
              <a:t>Scheduled on this grant (hours the Grant Staff works on this Grant Program)</a:t>
            </a:r>
          </a:p>
          <a:p>
            <a:pPr lvl="1"/>
            <a:r>
              <a:rPr lang="en-US" sz="2200" dirty="0"/>
              <a:t>Full Time Equivalency on this Grant (FTE percentage reviewed in the previous slide)</a:t>
            </a:r>
          </a:p>
          <a:p>
            <a:pPr lvl="1"/>
            <a:r>
              <a:rPr lang="en-US" sz="2200" dirty="0"/>
              <a:t>FY 20XX Current Approved Budget (Funds approved for the grant staff listed)</a:t>
            </a:r>
          </a:p>
          <a:p>
            <a:pPr lvl="1"/>
            <a:r>
              <a:rPr lang="en-US" sz="2200" dirty="0"/>
              <a:t>Increase or Decrease (+/-) (The column used by grantees to show Budget Adjustment changes)</a:t>
            </a:r>
          </a:p>
          <a:p>
            <a:pPr lvl="1"/>
            <a:r>
              <a:rPr lang="en-US" sz="2200" dirty="0"/>
              <a:t>FY 2020 Revised Approved Budget (This column adds the Current Approved Budget and the Increase or Decrease Column to provide a revised total)</a:t>
            </a:r>
          </a:p>
          <a:p>
            <a:pPr lvl="1"/>
            <a:r>
              <a:rPr lang="en-US" sz="2200" dirty="0"/>
              <a:t>#DIV/0! (Once data is entered in the budget, this error message becomes the percentage of Personnel and Fringe in the budget)</a:t>
            </a:r>
          </a:p>
        </p:txBody>
      </p:sp>
      <p:pic>
        <p:nvPicPr>
          <p:cNvPr id="4" name="Picture 3">
            <a:extLst>
              <a:ext uri="{FF2B5EF4-FFF2-40B4-BE49-F238E27FC236}">
                <a16:creationId xmlns:a16="http://schemas.microsoft.com/office/drawing/2014/main" id="{DFF3313A-6B60-45A8-9AE8-C027F1AA194F}"/>
              </a:ext>
            </a:extLst>
          </p:cNvPr>
          <p:cNvPicPr/>
          <p:nvPr/>
        </p:nvPicPr>
        <p:blipFill rotWithShape="1">
          <a:blip r:embed="rId2"/>
          <a:srcRect l="54383" t="53953" r="994" b="10256"/>
          <a:stretch/>
        </p:blipFill>
        <p:spPr bwMode="auto">
          <a:xfrm>
            <a:off x="2781300" y="1690688"/>
            <a:ext cx="6092825" cy="11021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44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5662-ED72-4C6E-88B4-42E6388E49BE}"/>
              </a:ext>
            </a:extLst>
          </p:cNvPr>
          <p:cNvSpPr>
            <a:spLocks noGrp="1"/>
          </p:cNvSpPr>
          <p:nvPr>
            <p:ph type="title"/>
          </p:nvPr>
        </p:nvSpPr>
        <p:spPr/>
        <p:txBody>
          <a:bodyPr>
            <a:normAutofit/>
          </a:bodyPr>
          <a:lstStyle/>
          <a:p>
            <a:pPr algn="ctr"/>
            <a:r>
              <a:rPr lang="en-US" dirty="0"/>
              <a:t>Marked-Up Detailed Budget – Review Instructions: Personnel Section Continued</a:t>
            </a:r>
          </a:p>
        </p:txBody>
      </p:sp>
      <p:sp>
        <p:nvSpPr>
          <p:cNvPr id="3" name="Content Placeholder 2">
            <a:extLst>
              <a:ext uri="{FF2B5EF4-FFF2-40B4-BE49-F238E27FC236}">
                <a16:creationId xmlns:a16="http://schemas.microsoft.com/office/drawing/2014/main" id="{0BBF8A2C-E70D-4F8D-973F-D2303363D2A6}"/>
              </a:ext>
            </a:extLst>
          </p:cNvPr>
          <p:cNvSpPr>
            <a:spLocks noGrp="1"/>
          </p:cNvSpPr>
          <p:nvPr>
            <p:ph idx="1"/>
          </p:nvPr>
        </p:nvSpPr>
        <p:spPr/>
        <p:txBody>
          <a:bodyPr>
            <a:normAutofit fontScale="77500" lnSpcReduction="20000"/>
          </a:bodyPr>
          <a:lstStyle/>
          <a:p>
            <a:r>
              <a:rPr lang="en-US" b="1" dirty="0"/>
              <a:t>Description</a:t>
            </a:r>
          </a:p>
          <a:p>
            <a:pPr lvl="1"/>
            <a:r>
              <a:rPr lang="en-US" dirty="0"/>
              <a:t>Staff Titles listed must match exactly to the titles on the Job Descriptions  (instructions on how to review Job Descriptions will be provided at the end of the Personnel Section review instructions).</a:t>
            </a:r>
          </a:p>
          <a:p>
            <a:pPr lvl="1"/>
            <a:r>
              <a:rPr lang="en-US" dirty="0"/>
              <a:t>If a Staff Title is used more than once, it must be individualized using a designation of 1, 2, 3, etc. </a:t>
            </a:r>
          </a:p>
          <a:p>
            <a:pPr lvl="2"/>
            <a:r>
              <a:rPr lang="en-US" dirty="0"/>
              <a:t>Example: The Staff Title of Advocate is entered three times under Personnel, the Staff Titles must be changed to Advocate 1, Advocate 2, and Advocate 3. </a:t>
            </a:r>
          </a:p>
          <a:p>
            <a:pPr lvl="1"/>
            <a:r>
              <a:rPr lang="en-US" dirty="0"/>
              <a:t>If designations are added to Staff Titles, the same designations must be on the job titles in the Job Descriptions.</a:t>
            </a:r>
          </a:p>
          <a:p>
            <a:pPr lvl="1"/>
            <a:r>
              <a:rPr lang="en-US" dirty="0"/>
              <a:t>In conjunction with Job Description reviews, GAD staff must ensure that Personnel on the grant:</a:t>
            </a:r>
          </a:p>
          <a:p>
            <a:pPr lvl="2"/>
            <a:r>
              <a:rPr lang="en-US" dirty="0"/>
              <a:t>Are allowable under the grant</a:t>
            </a:r>
          </a:p>
          <a:p>
            <a:pPr lvl="3"/>
            <a:r>
              <a:rPr lang="en-US" dirty="0"/>
              <a:t>Refer to the Grant Application Kit (for grant programs which require grant applications)</a:t>
            </a:r>
          </a:p>
          <a:p>
            <a:pPr lvl="3"/>
            <a:r>
              <a:rPr lang="en-US" dirty="0"/>
              <a:t>Example: If an Application Kit states Administrative positions and hours are not allowed under the grant, a grantee cannot add an Administrative position or administrative hours to the grant. </a:t>
            </a:r>
          </a:p>
          <a:p>
            <a:pPr lvl="2"/>
            <a:r>
              <a:rPr lang="en-US" dirty="0"/>
              <a:t>Support the Grant Narrative in the Grantee’s grant application (for grant programs which require grant applications). </a:t>
            </a:r>
          </a:p>
          <a:p>
            <a:pPr lvl="3"/>
            <a:r>
              <a:rPr lang="en-US" dirty="0"/>
              <a:t>Example: A grantee states in their grant application that the grant will solely fund three counselors to provide direct victim services. The grantee submits a Budget Adjustment which removes two counselors and adds an administrative assistant and an outreach coordinator.  This would be a deviation from the funded purpose of the grant. The grantee must be required to provide a justification. </a:t>
            </a:r>
          </a:p>
          <a:p>
            <a:pPr marL="0" indent="0">
              <a:buNone/>
            </a:pPr>
            <a:endParaRPr lang="en-US" dirty="0"/>
          </a:p>
        </p:txBody>
      </p:sp>
    </p:spTree>
    <p:extLst>
      <p:ext uri="{BB962C8B-B14F-4D97-AF65-F5344CB8AC3E}">
        <p14:creationId xmlns:p14="http://schemas.microsoft.com/office/powerpoint/2010/main" val="3785228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2372-12C7-4DC3-91DB-6E52C3C5E68F}"/>
              </a:ext>
            </a:extLst>
          </p:cNvPr>
          <p:cNvSpPr>
            <a:spLocks noGrp="1"/>
          </p:cNvSpPr>
          <p:nvPr>
            <p:ph type="title"/>
          </p:nvPr>
        </p:nvSpPr>
        <p:spPr/>
        <p:txBody>
          <a:bodyPr>
            <a:normAutofit/>
          </a:bodyPr>
          <a:lstStyle/>
          <a:p>
            <a:pPr algn="ctr"/>
            <a:r>
              <a:rPr lang="en-US" dirty="0"/>
              <a:t>Marked-Up Detailed Budget – Review Instructions: Personnel Section Continued</a:t>
            </a:r>
          </a:p>
        </p:txBody>
      </p:sp>
      <p:sp>
        <p:nvSpPr>
          <p:cNvPr id="3" name="Content Placeholder 2">
            <a:extLst>
              <a:ext uri="{FF2B5EF4-FFF2-40B4-BE49-F238E27FC236}">
                <a16:creationId xmlns:a16="http://schemas.microsoft.com/office/drawing/2014/main" id="{5AD82C2B-A8B7-4C25-82A2-7ADAE57BA988}"/>
              </a:ext>
            </a:extLst>
          </p:cNvPr>
          <p:cNvSpPr>
            <a:spLocks noGrp="1"/>
          </p:cNvSpPr>
          <p:nvPr>
            <p:ph idx="1"/>
          </p:nvPr>
        </p:nvSpPr>
        <p:spPr/>
        <p:txBody>
          <a:bodyPr>
            <a:normAutofit fontScale="70000" lnSpcReduction="20000"/>
          </a:bodyPr>
          <a:lstStyle/>
          <a:p>
            <a:r>
              <a:rPr lang="en-US" b="1" dirty="0"/>
              <a:t>Salary</a:t>
            </a:r>
          </a:p>
          <a:p>
            <a:pPr lvl="1"/>
            <a:r>
              <a:rPr lang="en-US" dirty="0"/>
              <a:t>Salary amounts entered in this column should not be less than the amount entered in the </a:t>
            </a:r>
            <a:r>
              <a:rPr lang="en-US" i="1" dirty="0"/>
              <a:t>FY 20XX Current Approved Budget</a:t>
            </a:r>
            <a:r>
              <a:rPr lang="en-US" dirty="0"/>
              <a:t> column.</a:t>
            </a:r>
          </a:p>
          <a:p>
            <a:pPr marL="457200" lvl="1" indent="0">
              <a:buNone/>
            </a:pPr>
            <a:r>
              <a:rPr lang="en-US" dirty="0"/>
              <a:t> </a:t>
            </a:r>
          </a:p>
          <a:p>
            <a:r>
              <a:rPr lang="en-US" b="1" dirty="0"/>
              <a:t>Scheduled to Work</a:t>
            </a:r>
          </a:p>
          <a:p>
            <a:pPr lvl="1"/>
            <a:r>
              <a:rPr lang="en-US" dirty="0"/>
              <a:t>Hours entered in this column should not be less than the hours entered in the </a:t>
            </a:r>
            <a:r>
              <a:rPr lang="en-US" i="1" dirty="0"/>
              <a:t>Scheduled on this grant </a:t>
            </a:r>
            <a:r>
              <a:rPr lang="en-US" dirty="0"/>
              <a:t>column.</a:t>
            </a:r>
          </a:p>
          <a:p>
            <a:pPr lvl="1"/>
            <a:endParaRPr lang="en-US" dirty="0"/>
          </a:p>
          <a:p>
            <a:r>
              <a:rPr lang="en-US" b="1" dirty="0"/>
              <a:t>Scheduled on this grant</a:t>
            </a:r>
          </a:p>
          <a:p>
            <a:pPr lvl="1"/>
            <a:r>
              <a:rPr lang="en-US" dirty="0"/>
              <a:t>Hours entered in this column should not be more than the hours entered in the </a:t>
            </a:r>
            <a:r>
              <a:rPr lang="en-US" i="1" dirty="0"/>
              <a:t>Scheduled to work </a:t>
            </a:r>
            <a:r>
              <a:rPr lang="en-US" dirty="0"/>
              <a:t>column.</a:t>
            </a:r>
          </a:p>
          <a:p>
            <a:pPr lvl="1"/>
            <a:r>
              <a:rPr lang="en-US" dirty="0"/>
              <a:t>Hours entered in this column, in conjunction with the activities in the Job Descriptions, should be analyzed to ensure compliance with hour requirements in the grant Application kit (for the grant programs which have a grant application kit and the kit contains hour requirements). </a:t>
            </a:r>
          </a:p>
          <a:p>
            <a:pPr lvl="2"/>
            <a:r>
              <a:rPr lang="en-US" dirty="0"/>
              <a:t>For example: OVAG, VCLG, and SAPCS-State have Direct Victim Service hours requirement of 2 staff at 10 hours of direct victim services or 1 staff at 20 hours of Direct Victim Services. If an OVAG, VCLG, or SAPCS-State grantee does not meet this requirement, they must request an exception. If the exception request is not approved, the grantee will need to revise their budget. </a:t>
            </a:r>
          </a:p>
          <a:p>
            <a:pPr lvl="1"/>
            <a:r>
              <a:rPr lang="en-US" dirty="0"/>
              <a:t>Hours entered in this column should correspond to the amount of Salary (Approved Budget) requested on the grant.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135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5692-E50C-49CE-9BAA-A132AB96A9F7}"/>
              </a:ext>
            </a:extLst>
          </p:cNvPr>
          <p:cNvSpPr>
            <a:spLocks noGrp="1"/>
          </p:cNvSpPr>
          <p:nvPr>
            <p:ph type="title"/>
          </p:nvPr>
        </p:nvSpPr>
        <p:spPr/>
        <p:txBody>
          <a:bodyPr>
            <a:normAutofit/>
          </a:bodyPr>
          <a:lstStyle/>
          <a:p>
            <a:pPr algn="ctr"/>
            <a:r>
              <a:rPr lang="en-US" dirty="0"/>
              <a:t>Marked-Up Detailed Budget – Review Instructions: Personnel Section Continued</a:t>
            </a:r>
          </a:p>
        </p:txBody>
      </p:sp>
      <p:sp>
        <p:nvSpPr>
          <p:cNvPr id="3" name="Content Placeholder 2">
            <a:extLst>
              <a:ext uri="{FF2B5EF4-FFF2-40B4-BE49-F238E27FC236}">
                <a16:creationId xmlns:a16="http://schemas.microsoft.com/office/drawing/2014/main" id="{061C331E-0731-4FFC-8ED6-505B2F30A049}"/>
              </a:ext>
            </a:extLst>
          </p:cNvPr>
          <p:cNvSpPr>
            <a:spLocks noGrp="1"/>
          </p:cNvSpPr>
          <p:nvPr>
            <p:ph idx="1"/>
          </p:nvPr>
        </p:nvSpPr>
        <p:spPr/>
        <p:txBody>
          <a:bodyPr>
            <a:normAutofit fontScale="62500" lnSpcReduction="20000"/>
          </a:bodyPr>
          <a:lstStyle/>
          <a:p>
            <a:r>
              <a:rPr lang="en-US" b="1" dirty="0"/>
              <a:t>Full Time Equivalency on this Grant</a:t>
            </a:r>
          </a:p>
          <a:p>
            <a:pPr lvl="1"/>
            <a:r>
              <a:rPr lang="en-US" dirty="0"/>
              <a:t>This column auto calculates based on the Standard Full-Time Workweek Hours and the hours entered in the </a:t>
            </a:r>
            <a:r>
              <a:rPr lang="en-US" i="1" dirty="0"/>
              <a:t>Scheduled on this grant </a:t>
            </a:r>
            <a:r>
              <a:rPr lang="en-US" dirty="0"/>
              <a:t>column. If the marked-up budget received by GAD staff is not password protected, GAD staff should check the formulas in this column to ensure they were not altered. </a:t>
            </a:r>
          </a:p>
          <a:p>
            <a:pPr marL="457200" lvl="1" indent="0">
              <a:buNone/>
            </a:pPr>
            <a:endParaRPr lang="en-US" dirty="0"/>
          </a:p>
          <a:p>
            <a:r>
              <a:rPr lang="en-US" b="1" dirty="0"/>
              <a:t>FY 20XX Current Approved Budget</a:t>
            </a:r>
          </a:p>
          <a:p>
            <a:pPr lvl="1"/>
            <a:r>
              <a:rPr lang="en-US" dirty="0"/>
              <a:t>The approved amount of funding for each position is entered in this column. </a:t>
            </a:r>
          </a:p>
          <a:p>
            <a:pPr marL="457200" lvl="1" indent="0">
              <a:buNone/>
            </a:pPr>
            <a:endParaRPr lang="en-US" dirty="0"/>
          </a:p>
          <a:p>
            <a:r>
              <a:rPr lang="en-US" b="1" dirty="0"/>
              <a:t>Increase or Decrease (+/-)</a:t>
            </a:r>
          </a:p>
          <a:p>
            <a:pPr lvl="1"/>
            <a:r>
              <a:rPr lang="en-US" dirty="0"/>
              <a:t>Unless it is an end of year Budget Adjustment for lapsed Salary, positions should not have amounts removed (or added) that are counterintuitive to the Salary, Hours Scheduled to Work, and Scheduled on this grant hours.</a:t>
            </a:r>
          </a:p>
          <a:p>
            <a:pPr lvl="2"/>
            <a:r>
              <a:rPr lang="en-US" dirty="0"/>
              <a:t>For example, a grantee has a position with a salary of $40,000, they are scheduled to work 40 hours a week, scheduled on the grant for 10 hours a week, and has an approved budget for that position of $10,000. The grantee wants to remove $2,500 from the position without changing the salary or hours scheduled on the grant. This needs to be questioned. </a:t>
            </a:r>
          </a:p>
          <a:p>
            <a:pPr lvl="1"/>
            <a:r>
              <a:rPr lang="en-US" dirty="0"/>
              <a:t>If the grantee is requesting to remove a position for which Salary reimbursement has already been made, GAD staff need to ensure the grantee is not removing the position completely and only removing funding still available for that position.</a:t>
            </a:r>
          </a:p>
          <a:p>
            <a:pPr lvl="2"/>
            <a:r>
              <a:rPr lang="en-US" dirty="0"/>
              <a:t>GAD staff should review the Salary Detail Sheets from the paid reimbursements to add up what funds are available to be moved based on the initial budgeted amount for the position and the sum of the reimbursements for that position. </a:t>
            </a:r>
          </a:p>
          <a:p>
            <a:endParaRPr lang="en-US" dirty="0"/>
          </a:p>
        </p:txBody>
      </p:sp>
    </p:spTree>
    <p:extLst>
      <p:ext uri="{BB962C8B-B14F-4D97-AF65-F5344CB8AC3E}">
        <p14:creationId xmlns:p14="http://schemas.microsoft.com/office/powerpoint/2010/main" val="143743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F302-89C7-4578-8BE4-2D6814BBEF48}"/>
              </a:ext>
            </a:extLst>
          </p:cNvPr>
          <p:cNvSpPr>
            <a:spLocks noGrp="1"/>
          </p:cNvSpPr>
          <p:nvPr>
            <p:ph type="title"/>
          </p:nvPr>
        </p:nvSpPr>
        <p:spPr/>
        <p:txBody>
          <a:bodyPr>
            <a:normAutofit/>
          </a:bodyPr>
          <a:lstStyle/>
          <a:p>
            <a:r>
              <a:rPr lang="en-US" dirty="0"/>
              <a:t>Marked-Up Detailed Budget – Review Instructions: Personnel Section Continued</a:t>
            </a:r>
          </a:p>
        </p:txBody>
      </p:sp>
      <p:sp>
        <p:nvSpPr>
          <p:cNvPr id="3" name="Content Placeholder 2">
            <a:extLst>
              <a:ext uri="{FF2B5EF4-FFF2-40B4-BE49-F238E27FC236}">
                <a16:creationId xmlns:a16="http://schemas.microsoft.com/office/drawing/2014/main" id="{7DBD0F53-9B5D-41A3-A670-6CED03D1C8AE}"/>
              </a:ext>
            </a:extLst>
          </p:cNvPr>
          <p:cNvSpPr>
            <a:spLocks noGrp="1"/>
          </p:cNvSpPr>
          <p:nvPr>
            <p:ph idx="1"/>
          </p:nvPr>
        </p:nvSpPr>
        <p:spPr/>
        <p:txBody>
          <a:bodyPr>
            <a:normAutofit/>
          </a:bodyPr>
          <a:lstStyle/>
          <a:p>
            <a:r>
              <a:rPr lang="en-US" b="1" dirty="0"/>
              <a:t>FY 20XX Revised Approved Budget</a:t>
            </a:r>
          </a:p>
          <a:p>
            <a:pPr lvl="1"/>
            <a:r>
              <a:rPr lang="en-US" dirty="0"/>
              <a:t>Amounts in this column should be the accurate result of the </a:t>
            </a:r>
            <a:r>
              <a:rPr lang="en-US" i="1" dirty="0"/>
              <a:t>FY 20XX Current Approved Budget </a:t>
            </a:r>
            <a:r>
              <a:rPr lang="en-US" dirty="0"/>
              <a:t>and </a:t>
            </a:r>
            <a:r>
              <a:rPr lang="en-US" i="1" dirty="0"/>
              <a:t>Increase or Decrease (+/-) </a:t>
            </a:r>
            <a:r>
              <a:rPr lang="en-US" dirty="0"/>
              <a:t>columns</a:t>
            </a:r>
            <a:r>
              <a:rPr lang="en-US" i="1" dirty="0"/>
              <a:t>.</a:t>
            </a:r>
          </a:p>
          <a:p>
            <a:pPr marL="457200" lvl="1" indent="0">
              <a:buNone/>
            </a:pPr>
            <a:r>
              <a:rPr lang="en-US" dirty="0"/>
              <a:t> </a:t>
            </a:r>
          </a:p>
        </p:txBody>
      </p:sp>
    </p:spTree>
    <p:extLst>
      <p:ext uri="{BB962C8B-B14F-4D97-AF65-F5344CB8AC3E}">
        <p14:creationId xmlns:p14="http://schemas.microsoft.com/office/powerpoint/2010/main" val="3181337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233D-6B82-49FA-8E4C-88A7CE765D43}"/>
              </a:ext>
            </a:extLst>
          </p:cNvPr>
          <p:cNvSpPr>
            <a:spLocks noGrp="1"/>
          </p:cNvSpPr>
          <p:nvPr>
            <p:ph type="title"/>
          </p:nvPr>
        </p:nvSpPr>
        <p:spPr/>
        <p:txBody>
          <a:bodyPr/>
          <a:lstStyle/>
          <a:p>
            <a:pPr algn="ctr"/>
            <a:r>
              <a:rPr lang="en-US" dirty="0"/>
              <a:t>Reviewing Job Descriptions</a:t>
            </a:r>
          </a:p>
        </p:txBody>
      </p:sp>
      <p:sp>
        <p:nvSpPr>
          <p:cNvPr id="3" name="Content Placeholder 2">
            <a:extLst>
              <a:ext uri="{FF2B5EF4-FFF2-40B4-BE49-F238E27FC236}">
                <a16:creationId xmlns:a16="http://schemas.microsoft.com/office/drawing/2014/main" id="{3E8EED04-4C8F-4051-8B66-43973E58E6DA}"/>
              </a:ext>
            </a:extLst>
          </p:cNvPr>
          <p:cNvSpPr>
            <a:spLocks noGrp="1"/>
          </p:cNvSpPr>
          <p:nvPr>
            <p:ph idx="1"/>
          </p:nvPr>
        </p:nvSpPr>
        <p:spPr/>
        <p:txBody>
          <a:bodyPr>
            <a:normAutofit fontScale="62500" lnSpcReduction="20000"/>
          </a:bodyPr>
          <a:lstStyle/>
          <a:p>
            <a:r>
              <a:rPr lang="en-US" dirty="0"/>
              <a:t>Job Descriptions must be provided for all staff listed on the grant, regardless if it is the same position title as another staff member. </a:t>
            </a:r>
          </a:p>
          <a:p>
            <a:r>
              <a:rPr lang="en-US" dirty="0"/>
              <a:t>Job Descriptions must be read thoroughly and analyzed.</a:t>
            </a:r>
          </a:p>
          <a:p>
            <a:r>
              <a:rPr lang="en-US" dirty="0"/>
              <a:t>Does a Job Description contain unallowable activities?</a:t>
            </a:r>
          </a:p>
          <a:p>
            <a:pPr lvl="1"/>
            <a:r>
              <a:rPr lang="en-US" dirty="0"/>
              <a:t>If the staff member is full time on our grant and the Job Description contains an unallowable activity, the unallowable activity must be removed from the Job Description or the grantee needs to reduce the amount of hours/funding on our grant.</a:t>
            </a:r>
          </a:p>
          <a:p>
            <a:pPr lvl="1"/>
            <a:r>
              <a:rPr lang="en-US" dirty="0"/>
              <a:t>If the staff member is not full time on our grant and the Job Description contains an unallowable activity, the grantee needs to state in the Job Description that the unallowable activity will not be performed on grant time or submit documentation to accompany the job description that the activity will not be performed on grant time. </a:t>
            </a:r>
          </a:p>
          <a:p>
            <a:r>
              <a:rPr lang="en-US" dirty="0"/>
              <a:t>Do the duties listed in the Job Description match the activities the grantee states the position will perform on the grant? (If the answer is no, revisions are needed)</a:t>
            </a:r>
          </a:p>
          <a:p>
            <a:pPr lvl="1"/>
            <a:r>
              <a:rPr lang="en-US" dirty="0"/>
              <a:t>Example: If a grantee states on the Budget Adjustment Request Form that they want to add a position to conduct Direct Victim Services, and the Job Description provided for that position only contains Administrative and Outreach duties, the request cannot be approved as is and revisions are needed. </a:t>
            </a:r>
          </a:p>
          <a:p>
            <a:r>
              <a:rPr lang="en-US" dirty="0"/>
              <a:t>If the Job Description contains hours worked on the grant:</a:t>
            </a:r>
          </a:p>
          <a:p>
            <a:pPr lvl="1"/>
            <a:r>
              <a:rPr lang="en-US" dirty="0"/>
              <a:t>Do the hours on the Job Description match the hours requested on the budget? (If the answer is no, revisions are needed)</a:t>
            </a:r>
          </a:p>
          <a:p>
            <a:pPr lvl="1"/>
            <a:r>
              <a:rPr lang="en-US" dirty="0"/>
              <a:t>Are they allowable hours? Meaning, are the hours listed for activities that are not allowed on the grant or the addition of these hours would require an exception request? (If the answer is no, revisions are needed)</a:t>
            </a:r>
          </a:p>
        </p:txBody>
      </p:sp>
    </p:spTree>
    <p:extLst>
      <p:ext uri="{BB962C8B-B14F-4D97-AF65-F5344CB8AC3E}">
        <p14:creationId xmlns:p14="http://schemas.microsoft.com/office/powerpoint/2010/main" val="3647293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102C-7D0E-49A0-9221-742BEBA1CA49}"/>
              </a:ext>
            </a:extLst>
          </p:cNvPr>
          <p:cNvSpPr>
            <a:spLocks noGrp="1"/>
          </p:cNvSpPr>
          <p:nvPr>
            <p:ph type="title"/>
          </p:nvPr>
        </p:nvSpPr>
        <p:spPr/>
        <p:txBody>
          <a:bodyPr>
            <a:normAutofit/>
          </a:bodyPr>
          <a:lstStyle/>
          <a:p>
            <a:pPr algn="ctr"/>
            <a:r>
              <a:rPr lang="en-US" dirty="0"/>
              <a:t>Marked-Up Detailed Budget – Review Instructions: Fringe Section</a:t>
            </a:r>
          </a:p>
        </p:txBody>
      </p:sp>
      <p:sp>
        <p:nvSpPr>
          <p:cNvPr id="3" name="Content Placeholder 2">
            <a:extLst>
              <a:ext uri="{FF2B5EF4-FFF2-40B4-BE49-F238E27FC236}">
                <a16:creationId xmlns:a16="http://schemas.microsoft.com/office/drawing/2014/main" id="{B6F4D7AA-9B42-4A13-AC2A-4A003F35FDD6}"/>
              </a:ext>
            </a:extLst>
          </p:cNvPr>
          <p:cNvSpPr>
            <a:spLocks noGrp="1"/>
          </p:cNvSpPr>
          <p:nvPr>
            <p:ph idx="1"/>
          </p:nvPr>
        </p:nvSpPr>
        <p:spPr/>
        <p:txBody>
          <a:bodyPr>
            <a:normAutofit lnSpcReduction="10000"/>
          </a:bodyPr>
          <a:lstStyle/>
          <a:p>
            <a:endParaRPr lang="en-US" dirty="0"/>
          </a:p>
          <a:p>
            <a:endParaRPr lang="en-US" dirty="0"/>
          </a:p>
          <a:p>
            <a:pPr marL="0" indent="0">
              <a:buNone/>
            </a:pPr>
            <a:endParaRPr lang="en-US" dirty="0"/>
          </a:p>
          <a:p>
            <a:r>
              <a:rPr lang="en-US" dirty="0"/>
              <a:t>The Fringe Section does not have column headers of its own, but does continue the columns of:</a:t>
            </a:r>
          </a:p>
          <a:p>
            <a:pPr lvl="1"/>
            <a:r>
              <a:rPr lang="en-US" dirty="0"/>
              <a:t>Description (Grant Staff Job Titles)</a:t>
            </a:r>
          </a:p>
          <a:p>
            <a:pPr lvl="1"/>
            <a:r>
              <a:rPr lang="en-US" dirty="0"/>
              <a:t>FY 20XX Current Approved Budget (Funds approved for the grant staff listed)</a:t>
            </a:r>
          </a:p>
          <a:p>
            <a:pPr lvl="1"/>
            <a:r>
              <a:rPr lang="en-US" dirty="0"/>
              <a:t>Increase or Decrease (+/-) (The column used by grantees to show Budget Adjustment changes)</a:t>
            </a:r>
          </a:p>
          <a:p>
            <a:pPr lvl="1"/>
            <a:r>
              <a:rPr lang="en-US" dirty="0"/>
              <a:t>FY 2020 Revised Approved Budget (This column adds the Current Approved Budget and the Increase or Decrease Column to provide a revised total)</a:t>
            </a:r>
          </a:p>
          <a:p>
            <a:pPr lvl="1"/>
            <a:endParaRPr lang="en-US" dirty="0"/>
          </a:p>
          <a:p>
            <a:pPr lvl="1"/>
            <a:endParaRPr lang="en-US" dirty="0"/>
          </a:p>
        </p:txBody>
      </p:sp>
      <p:pic>
        <p:nvPicPr>
          <p:cNvPr id="4" name="Picture 3">
            <a:extLst>
              <a:ext uri="{FF2B5EF4-FFF2-40B4-BE49-F238E27FC236}">
                <a16:creationId xmlns:a16="http://schemas.microsoft.com/office/drawing/2014/main" id="{06779F2D-6170-499F-B1F0-2E15869BE00B}"/>
              </a:ext>
            </a:extLst>
          </p:cNvPr>
          <p:cNvPicPr/>
          <p:nvPr/>
        </p:nvPicPr>
        <p:blipFill rotWithShape="1">
          <a:blip r:embed="rId2"/>
          <a:srcRect l="54809" t="34722" r="4807" b="39637"/>
          <a:stretch/>
        </p:blipFill>
        <p:spPr bwMode="auto">
          <a:xfrm>
            <a:off x="2551651" y="1825625"/>
            <a:ext cx="6400800" cy="121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3626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42FE-AF48-414D-8613-6B1B747679D4}"/>
              </a:ext>
            </a:extLst>
          </p:cNvPr>
          <p:cNvSpPr>
            <a:spLocks noGrp="1"/>
          </p:cNvSpPr>
          <p:nvPr>
            <p:ph type="title"/>
          </p:nvPr>
        </p:nvSpPr>
        <p:spPr/>
        <p:txBody>
          <a:bodyPr>
            <a:normAutofit/>
          </a:bodyPr>
          <a:lstStyle/>
          <a:p>
            <a:pPr algn="ctr"/>
            <a:r>
              <a:rPr lang="en-US" dirty="0"/>
              <a:t>Marked-Up Detailed Budget – Review Instructions: Fringe Section Continued</a:t>
            </a:r>
          </a:p>
        </p:txBody>
      </p:sp>
      <p:sp>
        <p:nvSpPr>
          <p:cNvPr id="3" name="Content Placeholder 2">
            <a:extLst>
              <a:ext uri="{FF2B5EF4-FFF2-40B4-BE49-F238E27FC236}">
                <a16:creationId xmlns:a16="http://schemas.microsoft.com/office/drawing/2014/main" id="{EC66EF7B-6FF9-4F80-814E-A20C467068CE}"/>
              </a:ext>
            </a:extLst>
          </p:cNvPr>
          <p:cNvSpPr>
            <a:spLocks noGrp="1"/>
          </p:cNvSpPr>
          <p:nvPr>
            <p:ph idx="1"/>
          </p:nvPr>
        </p:nvSpPr>
        <p:spPr/>
        <p:txBody>
          <a:bodyPr>
            <a:normAutofit fontScale="85000" lnSpcReduction="20000"/>
          </a:bodyPr>
          <a:lstStyle/>
          <a:p>
            <a:r>
              <a:rPr lang="en-US" b="1" dirty="0"/>
              <a:t>Description</a:t>
            </a:r>
          </a:p>
          <a:p>
            <a:pPr lvl="1"/>
            <a:r>
              <a:rPr lang="en-US" dirty="0"/>
              <a:t>Description Data for the Fringe section is pulled from the Personnel section via formulas. </a:t>
            </a:r>
          </a:p>
          <a:p>
            <a:pPr marL="457200" lvl="1" indent="0">
              <a:buNone/>
            </a:pPr>
            <a:endParaRPr lang="en-US" dirty="0"/>
          </a:p>
          <a:p>
            <a:r>
              <a:rPr lang="en-US" b="1" dirty="0"/>
              <a:t>FY 20XX Current Approved Budget</a:t>
            </a:r>
          </a:p>
          <a:p>
            <a:pPr lvl="1"/>
            <a:r>
              <a:rPr lang="en-US" dirty="0"/>
              <a:t>The approved amount of funding for each position is entered in this column. </a:t>
            </a:r>
          </a:p>
          <a:p>
            <a:pPr marL="457200" lvl="1" indent="0">
              <a:buNone/>
            </a:pPr>
            <a:endParaRPr lang="en-US" dirty="0"/>
          </a:p>
          <a:p>
            <a:r>
              <a:rPr lang="en-US" b="1" dirty="0"/>
              <a:t>Increase or Decrease (+/-)</a:t>
            </a:r>
          </a:p>
          <a:p>
            <a:pPr lvl="1"/>
            <a:r>
              <a:rPr lang="en-US" dirty="0"/>
              <a:t>Fringe amounts should be reasonable and appropriately allocated. </a:t>
            </a:r>
          </a:p>
          <a:p>
            <a:pPr lvl="2"/>
            <a:r>
              <a:rPr lang="en-US" dirty="0"/>
              <a:t>The Grant should not pay the full amount of fringe for a position that is not full time on the grant.</a:t>
            </a:r>
          </a:p>
          <a:p>
            <a:pPr lvl="2"/>
            <a:r>
              <a:rPr lang="en-US" dirty="0"/>
              <a:t>The Grant should not pay more Fringe for a position than it pays for Salary.  </a:t>
            </a:r>
          </a:p>
          <a:p>
            <a:pPr lvl="1"/>
            <a:r>
              <a:rPr lang="en-US" dirty="0"/>
              <a:t>If the grantee is requesting to remove a position for which Fringe reimbursement has already been made, GAD staff need to ensure the grantee is not removing the position completely and only removing funding still available for that position.</a:t>
            </a:r>
          </a:p>
          <a:p>
            <a:pPr lvl="2"/>
            <a:r>
              <a:rPr lang="en-US" dirty="0"/>
              <a:t>Add up the amount of funding for each month for that position, round to the nearest dollar and subtract the amount from the initial budgeted amount for the position to determine the amount of funding which can be moved. </a:t>
            </a:r>
          </a:p>
          <a:p>
            <a:pPr marL="914400" lvl="2" indent="0">
              <a:buNone/>
            </a:pPr>
            <a:endParaRPr lang="en-US" dirty="0"/>
          </a:p>
        </p:txBody>
      </p:sp>
    </p:spTree>
    <p:extLst>
      <p:ext uri="{BB962C8B-B14F-4D97-AF65-F5344CB8AC3E}">
        <p14:creationId xmlns:p14="http://schemas.microsoft.com/office/powerpoint/2010/main" val="9834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D4E4-F01A-4100-889F-30F2FA1E8795}"/>
              </a:ext>
            </a:extLst>
          </p:cNvPr>
          <p:cNvSpPr>
            <a:spLocks noGrp="1"/>
          </p:cNvSpPr>
          <p:nvPr>
            <p:ph type="title"/>
          </p:nvPr>
        </p:nvSpPr>
        <p:spPr/>
        <p:txBody>
          <a:bodyPr>
            <a:normAutofit/>
          </a:bodyPr>
          <a:lstStyle/>
          <a:p>
            <a:pPr algn="ctr"/>
            <a:r>
              <a:rPr lang="en-US" dirty="0"/>
              <a:t>Marked-Up Detailed Budget – Review Instructions: Fringe Section Continued</a:t>
            </a:r>
          </a:p>
        </p:txBody>
      </p:sp>
      <p:sp>
        <p:nvSpPr>
          <p:cNvPr id="3" name="Content Placeholder 2">
            <a:extLst>
              <a:ext uri="{FF2B5EF4-FFF2-40B4-BE49-F238E27FC236}">
                <a16:creationId xmlns:a16="http://schemas.microsoft.com/office/drawing/2014/main" id="{B61C5AA2-8FAB-4D84-849E-E13700E0E452}"/>
              </a:ext>
            </a:extLst>
          </p:cNvPr>
          <p:cNvSpPr>
            <a:spLocks noGrp="1"/>
          </p:cNvSpPr>
          <p:nvPr>
            <p:ph idx="1"/>
          </p:nvPr>
        </p:nvSpPr>
        <p:spPr/>
        <p:txBody>
          <a:bodyPr>
            <a:normAutofit/>
          </a:bodyPr>
          <a:lstStyle/>
          <a:p>
            <a:r>
              <a:rPr lang="en-US" b="1" dirty="0"/>
              <a:t>FY 20XX Revised Approved Budget</a:t>
            </a:r>
          </a:p>
          <a:p>
            <a:pPr lvl="1"/>
            <a:r>
              <a:rPr lang="en-US" dirty="0"/>
              <a:t>Amounts in this column should be the accurate result of the </a:t>
            </a:r>
            <a:r>
              <a:rPr lang="en-US" i="1" dirty="0"/>
              <a:t>FY 20XX Current Approved Budget </a:t>
            </a:r>
            <a:r>
              <a:rPr lang="en-US" dirty="0"/>
              <a:t>and </a:t>
            </a:r>
            <a:r>
              <a:rPr lang="en-US" i="1" dirty="0"/>
              <a:t>Increase or Decrease (+/-) </a:t>
            </a:r>
            <a:r>
              <a:rPr lang="en-US" dirty="0"/>
              <a:t>columns</a:t>
            </a:r>
            <a:r>
              <a:rPr lang="en-US" i="1" dirty="0"/>
              <a:t>.</a:t>
            </a:r>
          </a:p>
          <a:p>
            <a:endParaRPr lang="en-US" b="1" dirty="0"/>
          </a:p>
          <a:p>
            <a:r>
              <a:rPr lang="en-US" dirty="0"/>
              <a:t>Reminder: While grantees do not have to include Fringe benefits on the grant budget, if the grantee offers Fringe benefits to non-grant funded employees, they must offer Fringe benefits to grant-funded employees as well. </a:t>
            </a:r>
          </a:p>
        </p:txBody>
      </p:sp>
    </p:spTree>
    <p:extLst>
      <p:ext uri="{BB962C8B-B14F-4D97-AF65-F5344CB8AC3E}">
        <p14:creationId xmlns:p14="http://schemas.microsoft.com/office/powerpoint/2010/main" val="3554483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102C-7D0E-49A0-9221-742BEBA1CA49}"/>
              </a:ext>
            </a:extLst>
          </p:cNvPr>
          <p:cNvSpPr>
            <a:spLocks noGrp="1"/>
          </p:cNvSpPr>
          <p:nvPr>
            <p:ph type="title"/>
          </p:nvPr>
        </p:nvSpPr>
        <p:spPr/>
        <p:txBody>
          <a:bodyPr>
            <a:normAutofit fontScale="90000"/>
          </a:bodyPr>
          <a:lstStyle/>
          <a:p>
            <a:pPr algn="ctr"/>
            <a:r>
              <a:rPr lang="en-US" dirty="0"/>
              <a:t>Marked-Up Detailed Budget – Review Instructions: Professional &amp; Consultant (P&amp;C) Section</a:t>
            </a:r>
          </a:p>
        </p:txBody>
      </p:sp>
      <p:sp>
        <p:nvSpPr>
          <p:cNvPr id="3" name="Content Placeholder 2">
            <a:extLst>
              <a:ext uri="{FF2B5EF4-FFF2-40B4-BE49-F238E27FC236}">
                <a16:creationId xmlns:a16="http://schemas.microsoft.com/office/drawing/2014/main" id="{B6F4D7AA-9B42-4A13-AC2A-4A003F35FDD6}"/>
              </a:ext>
            </a:extLst>
          </p:cNvPr>
          <p:cNvSpPr>
            <a:spLocks noGrp="1"/>
          </p:cNvSpPr>
          <p:nvPr>
            <p:ph idx="1"/>
          </p:nvPr>
        </p:nvSpPr>
        <p:spPr/>
        <p:txBody>
          <a:bodyPr>
            <a:normAutofit lnSpcReduction="10000"/>
          </a:bodyPr>
          <a:lstStyle/>
          <a:p>
            <a:endParaRPr lang="en-US" dirty="0"/>
          </a:p>
          <a:p>
            <a:endParaRPr lang="en-US" dirty="0"/>
          </a:p>
          <a:p>
            <a:pPr marL="0" indent="0">
              <a:buNone/>
            </a:pPr>
            <a:endParaRPr lang="en-US" dirty="0"/>
          </a:p>
          <a:p>
            <a:r>
              <a:rPr lang="en-US" dirty="0"/>
              <a:t>The P&amp;C Section does not have column headers of its own, but does continue the columns of:</a:t>
            </a:r>
          </a:p>
          <a:p>
            <a:pPr lvl="1"/>
            <a:r>
              <a:rPr lang="en-US" dirty="0"/>
              <a:t>Description (Contract Purpose/Contractor Name)</a:t>
            </a:r>
          </a:p>
          <a:p>
            <a:pPr lvl="1"/>
            <a:r>
              <a:rPr lang="en-US" dirty="0"/>
              <a:t>FY 20XX Current Approved Budget (Funds approved for the contracts listed)</a:t>
            </a:r>
          </a:p>
          <a:p>
            <a:pPr lvl="1"/>
            <a:r>
              <a:rPr lang="en-US" dirty="0"/>
              <a:t>Increase or Decrease (+/-) (The column used by grantees to show Budget Adjustment changes)</a:t>
            </a:r>
          </a:p>
          <a:p>
            <a:pPr lvl="1"/>
            <a:r>
              <a:rPr lang="en-US" dirty="0"/>
              <a:t>FY 2020 Revised Approved Budget (This column adds the Current Approved Budget and the Increase or Decrease Column to provide a revised total)</a:t>
            </a:r>
          </a:p>
          <a:p>
            <a:pPr lvl="1"/>
            <a:endParaRPr lang="en-US" dirty="0"/>
          </a:p>
          <a:p>
            <a:pPr lvl="1"/>
            <a:endParaRPr lang="en-US" dirty="0"/>
          </a:p>
        </p:txBody>
      </p:sp>
      <p:pic>
        <p:nvPicPr>
          <p:cNvPr id="5" name="Picture 4">
            <a:extLst>
              <a:ext uri="{FF2B5EF4-FFF2-40B4-BE49-F238E27FC236}">
                <a16:creationId xmlns:a16="http://schemas.microsoft.com/office/drawing/2014/main" id="{E58889B2-8CAA-4EA4-91AE-E9E1EA6B902F}"/>
              </a:ext>
            </a:extLst>
          </p:cNvPr>
          <p:cNvPicPr/>
          <p:nvPr/>
        </p:nvPicPr>
        <p:blipFill rotWithShape="1">
          <a:blip r:embed="rId2"/>
          <a:srcRect l="54809" t="60362" r="4807" b="22010"/>
          <a:stretch/>
        </p:blipFill>
        <p:spPr bwMode="auto">
          <a:xfrm>
            <a:off x="2895600" y="2078722"/>
            <a:ext cx="6400800" cy="83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583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300F2-4BCF-46DA-B238-D3667326F907}"/>
              </a:ext>
            </a:extLst>
          </p:cNvPr>
          <p:cNvSpPr>
            <a:spLocks noGrp="1"/>
          </p:cNvSpPr>
          <p:nvPr>
            <p:ph type="title"/>
          </p:nvPr>
        </p:nvSpPr>
        <p:spPr>
          <a:xfrm>
            <a:off x="838200" y="365126"/>
            <a:ext cx="10515600" cy="1119726"/>
          </a:xfrm>
        </p:spPr>
        <p:txBody>
          <a:bodyPr/>
          <a:lstStyle/>
          <a:p>
            <a:pPr algn="ctr"/>
            <a:r>
              <a:rPr lang="en-US" dirty="0"/>
              <a:t>Grant Budget Overview</a:t>
            </a:r>
          </a:p>
        </p:txBody>
      </p:sp>
      <p:sp>
        <p:nvSpPr>
          <p:cNvPr id="3" name="Content Placeholder 2">
            <a:extLst>
              <a:ext uri="{FF2B5EF4-FFF2-40B4-BE49-F238E27FC236}">
                <a16:creationId xmlns:a16="http://schemas.microsoft.com/office/drawing/2014/main" id="{A294CA3C-BE85-45A2-98C1-6BCECDCC7DAB}"/>
              </a:ext>
            </a:extLst>
          </p:cNvPr>
          <p:cNvSpPr>
            <a:spLocks noGrp="1"/>
          </p:cNvSpPr>
          <p:nvPr>
            <p:ph idx="1"/>
          </p:nvPr>
        </p:nvSpPr>
        <p:spPr>
          <a:xfrm>
            <a:off x="838200" y="1543574"/>
            <a:ext cx="10515600" cy="4633389"/>
          </a:xfrm>
        </p:spPr>
        <p:txBody>
          <a:bodyPr>
            <a:normAutofit/>
          </a:bodyPr>
          <a:lstStyle/>
          <a:p>
            <a:r>
              <a:rPr lang="en-US" dirty="0"/>
              <a:t>A grantee’s budget (referred to as the </a:t>
            </a:r>
            <a:r>
              <a:rPr lang="en-US" i="1" dirty="0"/>
              <a:t>Detailed Budget</a:t>
            </a:r>
            <a:r>
              <a:rPr lang="en-US" dirty="0"/>
              <a:t>) is a reflection of their grant application.  The budget indicates how the grantee plans to fund the approved grant activities. </a:t>
            </a:r>
          </a:p>
          <a:p>
            <a:r>
              <a:rPr lang="en-US" dirty="0"/>
              <a:t>Grant Budgets are bound by:</a:t>
            </a:r>
          </a:p>
          <a:p>
            <a:pPr lvl="1"/>
            <a:r>
              <a:rPr lang="en-US" dirty="0"/>
              <a:t>The Grant Program’s Application Kit (for Grant Programs with Application Kits) </a:t>
            </a:r>
          </a:p>
          <a:p>
            <a:pPr lvl="1"/>
            <a:r>
              <a:rPr lang="en-US" dirty="0"/>
              <a:t>The OAG’s Texas Administrative Code (TAC) rules regarding grants (Chapters 60 and 62)</a:t>
            </a:r>
          </a:p>
          <a:p>
            <a:pPr lvl="1"/>
            <a:r>
              <a:rPr lang="en-US" dirty="0"/>
              <a:t>Texas Grant Management Standards (TxGMS)</a:t>
            </a:r>
          </a:p>
          <a:p>
            <a:pPr lvl="1"/>
            <a:r>
              <a:rPr lang="en-US" dirty="0"/>
              <a:t>2 Code of Federal Regulation (CFR) 200</a:t>
            </a:r>
          </a:p>
          <a:p>
            <a:pPr lvl="1"/>
            <a:r>
              <a:rPr lang="en-US" dirty="0"/>
              <a:t>The Grantee’s Grant Application (for Grant Programs which require a grant application)</a:t>
            </a:r>
          </a:p>
        </p:txBody>
      </p:sp>
    </p:spTree>
    <p:extLst>
      <p:ext uri="{BB962C8B-B14F-4D97-AF65-F5344CB8AC3E}">
        <p14:creationId xmlns:p14="http://schemas.microsoft.com/office/powerpoint/2010/main" val="1317129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42FE-AF48-414D-8613-6B1B747679D4}"/>
              </a:ext>
            </a:extLst>
          </p:cNvPr>
          <p:cNvSpPr>
            <a:spLocks noGrp="1"/>
          </p:cNvSpPr>
          <p:nvPr>
            <p:ph type="title"/>
          </p:nvPr>
        </p:nvSpPr>
        <p:spPr/>
        <p:txBody>
          <a:bodyPr>
            <a:noAutofit/>
          </a:bodyPr>
          <a:lstStyle/>
          <a:p>
            <a:pPr algn="ctr"/>
            <a:r>
              <a:rPr lang="en-US" sz="3600" dirty="0"/>
              <a:t>Marked-Up Detailed Budget – Review Instructions: Professional &amp; Consultant (P&amp;C) Section Continued</a:t>
            </a:r>
          </a:p>
        </p:txBody>
      </p:sp>
      <p:sp>
        <p:nvSpPr>
          <p:cNvPr id="3" name="Content Placeholder 2">
            <a:extLst>
              <a:ext uri="{FF2B5EF4-FFF2-40B4-BE49-F238E27FC236}">
                <a16:creationId xmlns:a16="http://schemas.microsoft.com/office/drawing/2014/main" id="{EC66EF7B-6FF9-4F80-814E-A20C467068CE}"/>
              </a:ext>
            </a:extLst>
          </p:cNvPr>
          <p:cNvSpPr>
            <a:spLocks noGrp="1"/>
          </p:cNvSpPr>
          <p:nvPr>
            <p:ph idx="1"/>
          </p:nvPr>
        </p:nvSpPr>
        <p:spPr/>
        <p:txBody>
          <a:bodyPr>
            <a:normAutofit fontScale="85000" lnSpcReduction="20000"/>
          </a:bodyPr>
          <a:lstStyle/>
          <a:p>
            <a:r>
              <a:rPr lang="en-US" b="1" dirty="0"/>
              <a:t>Description</a:t>
            </a:r>
          </a:p>
          <a:p>
            <a:pPr lvl="1"/>
            <a:r>
              <a:rPr lang="en-US" dirty="0"/>
              <a:t>The Purpose of the Contract or Contracted Entity should be listed in this section. </a:t>
            </a:r>
          </a:p>
          <a:p>
            <a:pPr marL="457200" lvl="1" indent="0">
              <a:buNone/>
            </a:pPr>
            <a:endParaRPr lang="en-US" dirty="0"/>
          </a:p>
          <a:p>
            <a:r>
              <a:rPr lang="en-US" b="1" dirty="0"/>
              <a:t>FY 20XX Current Approved Budget</a:t>
            </a:r>
          </a:p>
          <a:p>
            <a:pPr lvl="1"/>
            <a:r>
              <a:rPr lang="en-US" dirty="0"/>
              <a:t>The approved amount of funding for each contract is entered in this column. </a:t>
            </a:r>
          </a:p>
          <a:p>
            <a:pPr marL="457200" lvl="1" indent="0">
              <a:buNone/>
            </a:pPr>
            <a:endParaRPr lang="en-US" dirty="0"/>
          </a:p>
          <a:p>
            <a:r>
              <a:rPr lang="en-US" b="1" dirty="0"/>
              <a:t>Increase or Decrease (+/-)</a:t>
            </a:r>
          </a:p>
          <a:p>
            <a:pPr lvl="1"/>
            <a:r>
              <a:rPr lang="en-US" dirty="0"/>
              <a:t>P&amp;C costs should be allowable, reasonable, appropriately allocated, and justified.</a:t>
            </a:r>
          </a:p>
          <a:p>
            <a:pPr marL="457200" lvl="1" indent="0">
              <a:buNone/>
            </a:pPr>
            <a:r>
              <a:rPr lang="en-US" dirty="0"/>
              <a:t> </a:t>
            </a:r>
          </a:p>
          <a:p>
            <a:r>
              <a:rPr lang="en-US" b="1" dirty="0"/>
              <a:t>FY 20XX Revised Approved Budget</a:t>
            </a:r>
          </a:p>
          <a:p>
            <a:pPr lvl="1"/>
            <a:r>
              <a:rPr lang="en-US" dirty="0"/>
              <a:t>Amounts in this column should be the accurate result of the </a:t>
            </a:r>
            <a:r>
              <a:rPr lang="en-US" i="1" dirty="0"/>
              <a:t>FY 20XX Current Approved Budget </a:t>
            </a:r>
            <a:r>
              <a:rPr lang="en-US" dirty="0"/>
              <a:t>and </a:t>
            </a:r>
            <a:r>
              <a:rPr lang="en-US" i="1" dirty="0"/>
              <a:t>Increase or Decrease (+/-) </a:t>
            </a:r>
            <a:r>
              <a:rPr lang="en-US" dirty="0"/>
              <a:t>columns</a:t>
            </a:r>
            <a:r>
              <a:rPr lang="en-US" i="1" dirty="0"/>
              <a:t>.</a:t>
            </a:r>
          </a:p>
          <a:p>
            <a:pPr marL="0" indent="0">
              <a:buNone/>
            </a:pPr>
            <a:r>
              <a:rPr lang="en-US" sz="1600" b="1" i="1" dirty="0"/>
              <a:t>The Grantees Allowable Costs Reference - Budget Categories document provides a list of common allowable costs in this budget category. However, these are not the only costs that can be approved in this category. </a:t>
            </a:r>
          </a:p>
          <a:p>
            <a:endParaRPr lang="en-US" b="1" dirty="0"/>
          </a:p>
          <a:p>
            <a:pPr marL="914400" lvl="2" indent="0">
              <a:buNone/>
            </a:pPr>
            <a:endParaRPr lang="en-US" dirty="0"/>
          </a:p>
        </p:txBody>
      </p:sp>
    </p:spTree>
    <p:extLst>
      <p:ext uri="{BB962C8B-B14F-4D97-AF65-F5344CB8AC3E}">
        <p14:creationId xmlns:p14="http://schemas.microsoft.com/office/powerpoint/2010/main" val="4231026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7030-CF9F-4D90-915E-D5BD360AC906}"/>
              </a:ext>
            </a:extLst>
          </p:cNvPr>
          <p:cNvSpPr>
            <a:spLocks noGrp="1"/>
          </p:cNvSpPr>
          <p:nvPr>
            <p:ph type="title"/>
          </p:nvPr>
        </p:nvSpPr>
        <p:spPr/>
        <p:txBody>
          <a:bodyPr/>
          <a:lstStyle/>
          <a:p>
            <a:pPr algn="ctr"/>
            <a:r>
              <a:rPr lang="en-US" dirty="0"/>
              <a:t>Professional &amp; Consultant (P&amp;C) Contracts</a:t>
            </a:r>
          </a:p>
        </p:txBody>
      </p:sp>
      <p:sp>
        <p:nvSpPr>
          <p:cNvPr id="3" name="Content Placeholder 2">
            <a:extLst>
              <a:ext uri="{FF2B5EF4-FFF2-40B4-BE49-F238E27FC236}">
                <a16:creationId xmlns:a16="http://schemas.microsoft.com/office/drawing/2014/main" id="{DAD239E8-4D3B-42E0-85F6-E85D757E3AFA}"/>
              </a:ext>
            </a:extLst>
          </p:cNvPr>
          <p:cNvSpPr>
            <a:spLocks noGrp="1"/>
          </p:cNvSpPr>
          <p:nvPr>
            <p:ph idx="1"/>
          </p:nvPr>
        </p:nvSpPr>
        <p:spPr/>
        <p:txBody>
          <a:bodyPr>
            <a:normAutofit/>
          </a:bodyPr>
          <a:lstStyle/>
          <a:p>
            <a:r>
              <a:rPr lang="en-US" dirty="0"/>
              <a:t>Contracts must include a term date which includes the current fiscal year.</a:t>
            </a:r>
          </a:p>
          <a:p>
            <a:r>
              <a:rPr lang="en-US" dirty="0"/>
              <a:t>Contracts must be executed (signed by both parties) before grant reimbursement for the contract can be made.</a:t>
            </a:r>
          </a:p>
        </p:txBody>
      </p:sp>
    </p:spTree>
    <p:extLst>
      <p:ext uri="{BB962C8B-B14F-4D97-AF65-F5344CB8AC3E}">
        <p14:creationId xmlns:p14="http://schemas.microsoft.com/office/powerpoint/2010/main" val="3866937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B704-18DA-408F-AF1A-090E5E8A3450}"/>
              </a:ext>
            </a:extLst>
          </p:cNvPr>
          <p:cNvSpPr>
            <a:spLocks noGrp="1"/>
          </p:cNvSpPr>
          <p:nvPr>
            <p:ph type="title"/>
          </p:nvPr>
        </p:nvSpPr>
        <p:spPr/>
        <p:txBody>
          <a:bodyPr>
            <a:normAutofit/>
          </a:bodyPr>
          <a:lstStyle/>
          <a:p>
            <a:pPr algn="ctr"/>
            <a:r>
              <a:rPr lang="en-US" dirty="0"/>
              <a:t>Marked-Up Detailed Budget – Review Instructions: Travel Section</a:t>
            </a:r>
          </a:p>
        </p:txBody>
      </p:sp>
      <p:sp>
        <p:nvSpPr>
          <p:cNvPr id="3" name="Content Placeholder 2">
            <a:extLst>
              <a:ext uri="{FF2B5EF4-FFF2-40B4-BE49-F238E27FC236}">
                <a16:creationId xmlns:a16="http://schemas.microsoft.com/office/drawing/2014/main" id="{7284D547-9DC0-4BD6-8755-8016C3253CFD}"/>
              </a:ext>
            </a:extLst>
          </p:cNvPr>
          <p:cNvSpPr>
            <a:spLocks noGrp="1"/>
          </p:cNvSpPr>
          <p:nvPr>
            <p:ph idx="1"/>
          </p:nvPr>
        </p:nvSpPr>
        <p:spPr/>
        <p:txBody>
          <a:bodyPr>
            <a:normAutofit lnSpcReduction="10000"/>
          </a:bodyPr>
          <a:lstStyle/>
          <a:p>
            <a:endParaRPr lang="en-US" dirty="0"/>
          </a:p>
          <a:p>
            <a:endParaRPr lang="en-US" dirty="0"/>
          </a:p>
          <a:p>
            <a:pPr marL="0" indent="0">
              <a:buNone/>
            </a:pPr>
            <a:endParaRPr lang="en-US" dirty="0"/>
          </a:p>
          <a:p>
            <a:r>
              <a:rPr lang="en-US" dirty="0"/>
              <a:t>The Travel Section does not have column headers of its own, but does continue the columns of:</a:t>
            </a:r>
          </a:p>
          <a:p>
            <a:pPr lvl="1"/>
            <a:r>
              <a:rPr lang="en-US" dirty="0"/>
              <a:t>Description (Conference/Training)</a:t>
            </a:r>
          </a:p>
          <a:p>
            <a:pPr lvl="1"/>
            <a:r>
              <a:rPr lang="en-US" dirty="0"/>
              <a:t>FY 20XX Current Approved Budget (Funds approved for the travel listed)</a:t>
            </a:r>
          </a:p>
          <a:p>
            <a:pPr lvl="1"/>
            <a:r>
              <a:rPr lang="en-US" dirty="0"/>
              <a:t>Increase or Decrease (+/-) (The column used by grantees to show Budget Adjustment changes)</a:t>
            </a:r>
          </a:p>
          <a:p>
            <a:pPr lvl="1"/>
            <a:r>
              <a:rPr lang="en-US" dirty="0"/>
              <a:t>FY 2020 Revised Approved Budget (This column adds the Current Approved Budget and the Increase or Decrease Column to provide a revised total)</a:t>
            </a:r>
          </a:p>
          <a:p>
            <a:endParaRPr lang="en-US" dirty="0"/>
          </a:p>
          <a:p>
            <a:endParaRPr lang="en-US" dirty="0"/>
          </a:p>
        </p:txBody>
      </p:sp>
      <p:pic>
        <p:nvPicPr>
          <p:cNvPr id="4" name="Picture 3">
            <a:extLst>
              <a:ext uri="{FF2B5EF4-FFF2-40B4-BE49-F238E27FC236}">
                <a16:creationId xmlns:a16="http://schemas.microsoft.com/office/drawing/2014/main" id="{2B44FF6A-DDFC-4D81-9853-DFC9D45A6982}"/>
              </a:ext>
            </a:extLst>
          </p:cNvPr>
          <p:cNvPicPr/>
          <p:nvPr/>
        </p:nvPicPr>
        <p:blipFill rotWithShape="1">
          <a:blip r:embed="rId2"/>
          <a:srcRect l="54968" t="35257" r="4807" b="42841"/>
          <a:stretch/>
        </p:blipFill>
        <p:spPr bwMode="auto">
          <a:xfrm>
            <a:off x="2540334" y="1825625"/>
            <a:ext cx="6238875"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0570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B64B-6D73-43FE-8CD7-64E1FE49A7E5}"/>
              </a:ext>
            </a:extLst>
          </p:cNvPr>
          <p:cNvSpPr>
            <a:spLocks noGrp="1"/>
          </p:cNvSpPr>
          <p:nvPr>
            <p:ph type="title"/>
          </p:nvPr>
        </p:nvSpPr>
        <p:spPr/>
        <p:txBody>
          <a:bodyPr>
            <a:normAutofit/>
          </a:bodyPr>
          <a:lstStyle/>
          <a:p>
            <a:pPr algn="ctr"/>
            <a:r>
              <a:rPr lang="en-US" dirty="0"/>
              <a:t>Marked-Up Detailed Budget – Review Instructions: Travel Section Continued</a:t>
            </a:r>
          </a:p>
        </p:txBody>
      </p:sp>
      <p:sp>
        <p:nvSpPr>
          <p:cNvPr id="3" name="Content Placeholder 2">
            <a:extLst>
              <a:ext uri="{FF2B5EF4-FFF2-40B4-BE49-F238E27FC236}">
                <a16:creationId xmlns:a16="http://schemas.microsoft.com/office/drawing/2014/main" id="{1E9B811A-2D35-4C68-9CCF-4FE6E259C66C}"/>
              </a:ext>
            </a:extLst>
          </p:cNvPr>
          <p:cNvSpPr>
            <a:spLocks noGrp="1"/>
          </p:cNvSpPr>
          <p:nvPr>
            <p:ph idx="1"/>
          </p:nvPr>
        </p:nvSpPr>
        <p:spPr/>
        <p:txBody>
          <a:bodyPr>
            <a:normAutofit fontScale="70000" lnSpcReduction="20000"/>
          </a:bodyPr>
          <a:lstStyle/>
          <a:p>
            <a:r>
              <a:rPr lang="en-US" b="1" dirty="0"/>
              <a:t>Description</a:t>
            </a:r>
          </a:p>
          <a:p>
            <a:pPr lvl="1"/>
            <a:r>
              <a:rPr lang="en-US" dirty="0"/>
              <a:t>The Purpose of the Travel should be listed in this section. </a:t>
            </a:r>
          </a:p>
          <a:p>
            <a:pPr marL="457200" lvl="1" indent="0">
              <a:buNone/>
            </a:pPr>
            <a:endParaRPr lang="en-US" dirty="0"/>
          </a:p>
          <a:p>
            <a:r>
              <a:rPr lang="en-US" b="1" dirty="0"/>
              <a:t>FY 20XX Current Approved Budget</a:t>
            </a:r>
          </a:p>
          <a:p>
            <a:pPr lvl="1"/>
            <a:r>
              <a:rPr lang="en-US" dirty="0"/>
              <a:t>The approved amount of funding for each Travel line item is entered in this column. </a:t>
            </a:r>
          </a:p>
          <a:p>
            <a:pPr marL="457200" lvl="1" indent="0">
              <a:buNone/>
            </a:pPr>
            <a:endParaRPr lang="en-US" dirty="0"/>
          </a:p>
          <a:p>
            <a:r>
              <a:rPr lang="en-US" b="1" dirty="0"/>
              <a:t>Increase or Decrease (+/-)</a:t>
            </a:r>
          </a:p>
          <a:p>
            <a:pPr lvl="1"/>
            <a:r>
              <a:rPr lang="en-US" dirty="0"/>
              <a:t>Travel costs should be allowable, reasonable, appropriately allocated, and justified.</a:t>
            </a:r>
          </a:p>
          <a:p>
            <a:pPr lvl="2"/>
            <a:r>
              <a:rPr lang="en-US" dirty="0"/>
              <a:t>The grantee should provide a breakdown of the costs used to reach the total requested (Hotel costs, Per Diem, Car Rental/Shuttle, Mileage/Airfare, Parking, Miscellaneous [taxes]) for each Travel line item they are requesting, with the exception of Local Travel.</a:t>
            </a:r>
          </a:p>
          <a:p>
            <a:pPr lvl="2"/>
            <a:r>
              <a:rPr lang="en-US" dirty="0"/>
              <a:t>If the grantee is requesting to add funding to Local Travel, the grantee needs to provide the costs used to reach the total requested (miles and cost per mile). </a:t>
            </a:r>
          </a:p>
          <a:p>
            <a:pPr marL="457200" lvl="1" indent="0">
              <a:buNone/>
            </a:pPr>
            <a:r>
              <a:rPr lang="en-US" dirty="0"/>
              <a:t> </a:t>
            </a:r>
          </a:p>
          <a:p>
            <a:r>
              <a:rPr lang="en-US" b="1" dirty="0"/>
              <a:t>FY 20XX Revised Approved Budget</a:t>
            </a:r>
          </a:p>
          <a:p>
            <a:pPr lvl="1"/>
            <a:r>
              <a:rPr lang="en-US" dirty="0"/>
              <a:t>Amounts in this column should be the accurate result of the </a:t>
            </a:r>
            <a:r>
              <a:rPr lang="en-US" i="1" dirty="0"/>
              <a:t>FY 20XX Current Approved Budget </a:t>
            </a:r>
            <a:r>
              <a:rPr lang="en-US" dirty="0"/>
              <a:t>and </a:t>
            </a:r>
            <a:r>
              <a:rPr lang="en-US" i="1" dirty="0"/>
              <a:t>Increase or Decrease (+/-) </a:t>
            </a:r>
            <a:r>
              <a:rPr lang="en-US" dirty="0"/>
              <a:t>columns</a:t>
            </a:r>
            <a:r>
              <a:rPr lang="en-US" i="1" dirty="0"/>
              <a:t>.</a:t>
            </a:r>
          </a:p>
          <a:p>
            <a:endParaRPr lang="en-US" dirty="0"/>
          </a:p>
        </p:txBody>
      </p:sp>
    </p:spTree>
    <p:extLst>
      <p:ext uri="{BB962C8B-B14F-4D97-AF65-F5344CB8AC3E}">
        <p14:creationId xmlns:p14="http://schemas.microsoft.com/office/powerpoint/2010/main" val="3722387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FA4E-05BB-4EB7-96F0-161CE6FD8D9D}"/>
              </a:ext>
            </a:extLst>
          </p:cNvPr>
          <p:cNvSpPr>
            <a:spLocks noGrp="1"/>
          </p:cNvSpPr>
          <p:nvPr>
            <p:ph type="title"/>
          </p:nvPr>
        </p:nvSpPr>
        <p:spPr/>
        <p:txBody>
          <a:bodyPr>
            <a:normAutofit/>
          </a:bodyPr>
          <a:lstStyle/>
          <a:p>
            <a:pPr algn="ctr"/>
            <a:r>
              <a:rPr lang="en-US" dirty="0"/>
              <a:t>Marked-Up Detailed Budget – Review Instructions: Equipment Section</a:t>
            </a:r>
          </a:p>
        </p:txBody>
      </p:sp>
      <p:sp>
        <p:nvSpPr>
          <p:cNvPr id="3" name="Content Placeholder 2">
            <a:extLst>
              <a:ext uri="{FF2B5EF4-FFF2-40B4-BE49-F238E27FC236}">
                <a16:creationId xmlns:a16="http://schemas.microsoft.com/office/drawing/2014/main" id="{FE355716-DCC2-41BF-819E-EE76AC513E9C}"/>
              </a:ext>
            </a:extLst>
          </p:cNvPr>
          <p:cNvSpPr>
            <a:spLocks noGrp="1"/>
          </p:cNvSpPr>
          <p:nvPr>
            <p:ph idx="1"/>
          </p:nvPr>
        </p:nvSpPr>
        <p:spPr/>
        <p:txBody>
          <a:bodyPr>
            <a:normAutofit fontScale="77500" lnSpcReduction="20000"/>
          </a:bodyPr>
          <a:lstStyle/>
          <a:p>
            <a:endParaRPr lang="en-US" dirty="0"/>
          </a:p>
          <a:p>
            <a:endParaRPr lang="en-US" dirty="0"/>
          </a:p>
          <a:p>
            <a:endParaRPr lang="en-US" dirty="0"/>
          </a:p>
          <a:p>
            <a:r>
              <a:rPr lang="en-US" dirty="0"/>
              <a:t>Equipment is an article of non-expendable, tangible personal property having a useful life of more than one (1) year and a per unit acquisition cost which equals the lesser of the capitalization level established by the grantee for financial statement purposes or $5,000.</a:t>
            </a:r>
          </a:p>
          <a:p>
            <a:r>
              <a:rPr lang="en-US" dirty="0"/>
              <a:t>The Equipment Section does not have column headers of its own, but does continue the columns of:</a:t>
            </a:r>
          </a:p>
          <a:p>
            <a:pPr lvl="1"/>
            <a:r>
              <a:rPr lang="en-US" dirty="0"/>
              <a:t>Description (Item Name)</a:t>
            </a:r>
          </a:p>
          <a:p>
            <a:pPr lvl="1"/>
            <a:r>
              <a:rPr lang="en-US" dirty="0"/>
              <a:t>FY 20XX Current Approved Budget (Funds approved for the Equipment listed)</a:t>
            </a:r>
          </a:p>
          <a:p>
            <a:pPr lvl="1"/>
            <a:r>
              <a:rPr lang="en-US" dirty="0"/>
              <a:t>Increase or Decrease (+/-) (The column used by grantees to show Budget Adjustment changes)</a:t>
            </a:r>
          </a:p>
          <a:p>
            <a:pPr lvl="1"/>
            <a:r>
              <a:rPr lang="en-US" dirty="0"/>
              <a:t>FY 2020 Revised Approved Budget (This column adds the Current Approved Budget and the Increase or Decrease Column to provide a revised total)</a:t>
            </a:r>
          </a:p>
          <a:p>
            <a:endParaRPr lang="en-US" dirty="0"/>
          </a:p>
        </p:txBody>
      </p:sp>
      <p:pic>
        <p:nvPicPr>
          <p:cNvPr id="4" name="Picture 3">
            <a:extLst>
              <a:ext uri="{FF2B5EF4-FFF2-40B4-BE49-F238E27FC236}">
                <a16:creationId xmlns:a16="http://schemas.microsoft.com/office/drawing/2014/main" id="{921B853C-B853-469F-9ADE-7FDA9B3E0358}"/>
              </a:ext>
            </a:extLst>
          </p:cNvPr>
          <p:cNvPicPr/>
          <p:nvPr/>
        </p:nvPicPr>
        <p:blipFill rotWithShape="1">
          <a:blip r:embed="rId2"/>
          <a:srcRect l="54968" t="56546" r="4807" b="35124"/>
          <a:stretch/>
        </p:blipFill>
        <p:spPr bwMode="auto">
          <a:xfrm>
            <a:off x="2641003" y="2112322"/>
            <a:ext cx="6238875" cy="3875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771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6FFE-C31D-407C-AAAD-0585431EB7E6}"/>
              </a:ext>
            </a:extLst>
          </p:cNvPr>
          <p:cNvSpPr>
            <a:spLocks noGrp="1"/>
          </p:cNvSpPr>
          <p:nvPr>
            <p:ph type="title"/>
          </p:nvPr>
        </p:nvSpPr>
        <p:spPr/>
        <p:txBody>
          <a:bodyPr>
            <a:normAutofit/>
          </a:bodyPr>
          <a:lstStyle/>
          <a:p>
            <a:pPr algn="ctr"/>
            <a:r>
              <a:rPr lang="en-US" dirty="0"/>
              <a:t>Marked-Up Detailed Budget – Review Instructions: Equipment Section Continued</a:t>
            </a:r>
          </a:p>
        </p:txBody>
      </p:sp>
      <p:sp>
        <p:nvSpPr>
          <p:cNvPr id="3" name="Content Placeholder 2">
            <a:extLst>
              <a:ext uri="{FF2B5EF4-FFF2-40B4-BE49-F238E27FC236}">
                <a16:creationId xmlns:a16="http://schemas.microsoft.com/office/drawing/2014/main" id="{4A17DE37-D125-4C84-91DD-C5FEA633199A}"/>
              </a:ext>
            </a:extLst>
          </p:cNvPr>
          <p:cNvSpPr>
            <a:spLocks noGrp="1"/>
          </p:cNvSpPr>
          <p:nvPr>
            <p:ph idx="1"/>
          </p:nvPr>
        </p:nvSpPr>
        <p:spPr/>
        <p:txBody>
          <a:bodyPr>
            <a:normAutofit fontScale="62500" lnSpcReduction="20000"/>
          </a:bodyPr>
          <a:lstStyle/>
          <a:p>
            <a:r>
              <a:rPr lang="en-US" b="1" dirty="0"/>
              <a:t>Description</a:t>
            </a:r>
          </a:p>
          <a:p>
            <a:pPr lvl="1"/>
            <a:r>
              <a:rPr lang="en-US" dirty="0"/>
              <a:t>The Equipment Item should be listed in this section. </a:t>
            </a:r>
          </a:p>
          <a:p>
            <a:pPr marL="457200" lvl="1" indent="0">
              <a:buNone/>
            </a:pPr>
            <a:endParaRPr lang="en-US" dirty="0"/>
          </a:p>
          <a:p>
            <a:r>
              <a:rPr lang="en-US" b="1" dirty="0"/>
              <a:t>FY 20XX Current Approved Budget</a:t>
            </a:r>
          </a:p>
          <a:p>
            <a:pPr lvl="1"/>
            <a:r>
              <a:rPr lang="en-US" dirty="0"/>
              <a:t>The approved amount of funding for each Equipment line item is entered in this column. </a:t>
            </a:r>
          </a:p>
          <a:p>
            <a:pPr marL="457200" lvl="1" indent="0">
              <a:buNone/>
            </a:pPr>
            <a:endParaRPr lang="en-US" dirty="0"/>
          </a:p>
          <a:p>
            <a:r>
              <a:rPr lang="en-US" b="1" dirty="0"/>
              <a:t>Increase or Decrease (+/-)</a:t>
            </a:r>
          </a:p>
          <a:p>
            <a:pPr lvl="1"/>
            <a:r>
              <a:rPr lang="en-US" dirty="0"/>
              <a:t>Equipment costs should be allowable, reasonable, appropriately allocated, and justified.</a:t>
            </a:r>
          </a:p>
          <a:p>
            <a:pPr lvl="2"/>
            <a:r>
              <a:rPr lang="en-US" dirty="0"/>
              <a:t>The grantee should provide you with a breakdown of the costs used to reach the total requested (number of items and cost per item).</a:t>
            </a:r>
          </a:p>
          <a:p>
            <a:pPr lvl="2"/>
            <a:r>
              <a:rPr lang="en-US" dirty="0"/>
              <a:t>Based on the definition of Equipment, these requests are rare and should be highly justified if it is a true equipment request.</a:t>
            </a:r>
          </a:p>
          <a:p>
            <a:pPr lvl="3"/>
            <a:r>
              <a:rPr lang="en-US" dirty="0"/>
              <a:t>Often Computers are entered in this section which should be moved to Supplies. </a:t>
            </a:r>
          </a:p>
          <a:p>
            <a:pPr marL="457200" lvl="1" indent="0">
              <a:buNone/>
            </a:pPr>
            <a:r>
              <a:rPr lang="en-US" dirty="0"/>
              <a:t> </a:t>
            </a:r>
          </a:p>
          <a:p>
            <a:r>
              <a:rPr lang="en-US" b="1" dirty="0"/>
              <a:t>FY 20XX Revised Approved Budget</a:t>
            </a:r>
          </a:p>
          <a:p>
            <a:pPr lvl="1"/>
            <a:r>
              <a:rPr lang="en-US" dirty="0"/>
              <a:t>Amounts in this column should be the accurate result of the </a:t>
            </a:r>
            <a:r>
              <a:rPr lang="en-US" i="1" dirty="0"/>
              <a:t>FY 20XX Current Approved Budget </a:t>
            </a:r>
            <a:r>
              <a:rPr lang="en-US" dirty="0"/>
              <a:t>and </a:t>
            </a:r>
            <a:r>
              <a:rPr lang="en-US" i="1" dirty="0"/>
              <a:t>Increase or Decrease (+/-) </a:t>
            </a:r>
            <a:r>
              <a:rPr lang="en-US" dirty="0"/>
              <a:t>columns</a:t>
            </a:r>
            <a:r>
              <a:rPr lang="en-US" i="1" dirty="0"/>
              <a:t>.</a:t>
            </a:r>
          </a:p>
          <a:p>
            <a:r>
              <a:rPr lang="en-US" sz="2200" b="1" i="1" dirty="0"/>
              <a:t>The Grantees Allowable Costs Reference - Budget Categories document provides a list of common allowable costs in this budget category. However, these are not the only costs that can be approved in this category. </a:t>
            </a:r>
          </a:p>
          <a:p>
            <a:endParaRPr lang="en-US" dirty="0"/>
          </a:p>
        </p:txBody>
      </p:sp>
    </p:spTree>
    <p:extLst>
      <p:ext uri="{BB962C8B-B14F-4D97-AF65-F5344CB8AC3E}">
        <p14:creationId xmlns:p14="http://schemas.microsoft.com/office/powerpoint/2010/main" val="381567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738A-C830-4768-97E0-4D027A1A6814}"/>
              </a:ext>
            </a:extLst>
          </p:cNvPr>
          <p:cNvSpPr>
            <a:spLocks noGrp="1"/>
          </p:cNvSpPr>
          <p:nvPr>
            <p:ph type="title"/>
          </p:nvPr>
        </p:nvSpPr>
        <p:spPr/>
        <p:txBody>
          <a:bodyPr>
            <a:normAutofit/>
          </a:bodyPr>
          <a:lstStyle/>
          <a:p>
            <a:pPr algn="ctr"/>
            <a:r>
              <a:rPr lang="en-US" dirty="0"/>
              <a:t>Marked-Up Detailed Budget – Review Instructions: Supplies Section</a:t>
            </a:r>
          </a:p>
        </p:txBody>
      </p:sp>
      <p:sp>
        <p:nvSpPr>
          <p:cNvPr id="3" name="Content Placeholder 2">
            <a:extLst>
              <a:ext uri="{FF2B5EF4-FFF2-40B4-BE49-F238E27FC236}">
                <a16:creationId xmlns:a16="http://schemas.microsoft.com/office/drawing/2014/main" id="{8462907D-F92C-4B7B-AEBC-7B958AD006F2}"/>
              </a:ext>
            </a:extLst>
          </p:cNvPr>
          <p:cNvSpPr>
            <a:spLocks noGrp="1"/>
          </p:cNvSpPr>
          <p:nvPr>
            <p:ph idx="1"/>
          </p:nvPr>
        </p:nvSpPr>
        <p:spPr/>
        <p:txBody>
          <a:bodyPr>
            <a:normAutofit fontScale="70000" lnSpcReduction="20000"/>
          </a:bodyPr>
          <a:lstStyle/>
          <a:p>
            <a:endParaRPr lang="en-US" dirty="0"/>
          </a:p>
          <a:p>
            <a:pPr marL="0" indent="0">
              <a:buNone/>
            </a:pPr>
            <a:endParaRPr lang="en-US" dirty="0"/>
          </a:p>
          <a:p>
            <a:endParaRPr lang="en-US" dirty="0"/>
          </a:p>
          <a:p>
            <a:endParaRPr lang="en-US" dirty="0"/>
          </a:p>
          <a:p>
            <a:endParaRPr lang="en-US" dirty="0"/>
          </a:p>
          <a:p>
            <a:r>
              <a:rPr lang="en-US" dirty="0"/>
              <a:t>Supplies – consumable items directly related to the day to day operations of the grant program. Allowable items include, but are not limited to, office supplies, paper, postage, education resource materials, printers, projectors, laptops, and computers.</a:t>
            </a:r>
          </a:p>
          <a:p>
            <a:r>
              <a:rPr lang="en-US" dirty="0"/>
              <a:t>The Supplies Section does not have column headers of its own, but does continue the columns of:</a:t>
            </a:r>
          </a:p>
          <a:p>
            <a:pPr lvl="1"/>
            <a:r>
              <a:rPr lang="en-US" dirty="0"/>
              <a:t>Description (Item Name)</a:t>
            </a:r>
          </a:p>
          <a:p>
            <a:pPr lvl="1"/>
            <a:r>
              <a:rPr lang="en-US" dirty="0"/>
              <a:t>FY 20XX Current Approved Budget (Funds approved for the Supplies listed)</a:t>
            </a:r>
          </a:p>
          <a:p>
            <a:pPr lvl="1"/>
            <a:r>
              <a:rPr lang="en-US" dirty="0"/>
              <a:t>Increase or Decrease (+/-) (The column used by grantees to show Budget Adjustment changes)</a:t>
            </a:r>
          </a:p>
          <a:p>
            <a:pPr lvl="1"/>
            <a:r>
              <a:rPr lang="en-US" dirty="0"/>
              <a:t>FY 2020 Revised Approved Budget (This column adds the Current Approved Budget and the Increase or Decrease Column to provide a revised total)</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E7C47FEA-1DDE-4B45-8CC6-8CF87624082F}"/>
              </a:ext>
            </a:extLst>
          </p:cNvPr>
          <p:cNvPicPr/>
          <p:nvPr/>
        </p:nvPicPr>
        <p:blipFill rotWithShape="1">
          <a:blip r:embed="rId2"/>
          <a:srcRect l="54968" t="64939" r="4807" b="9064"/>
          <a:stretch/>
        </p:blipFill>
        <p:spPr bwMode="auto">
          <a:xfrm>
            <a:off x="2749419" y="2065867"/>
            <a:ext cx="6238240" cy="1209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7622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E213-3A4F-44F7-808D-1C82CAF2C53A}"/>
              </a:ext>
            </a:extLst>
          </p:cNvPr>
          <p:cNvSpPr>
            <a:spLocks noGrp="1"/>
          </p:cNvSpPr>
          <p:nvPr>
            <p:ph type="title"/>
          </p:nvPr>
        </p:nvSpPr>
        <p:spPr/>
        <p:txBody>
          <a:bodyPr>
            <a:normAutofit/>
          </a:bodyPr>
          <a:lstStyle/>
          <a:p>
            <a:pPr algn="ctr"/>
            <a:r>
              <a:rPr lang="en-US" dirty="0"/>
              <a:t>Marked-Up Detailed Budget – Review Instructions: Supplies Section Continued</a:t>
            </a:r>
          </a:p>
        </p:txBody>
      </p:sp>
      <p:sp>
        <p:nvSpPr>
          <p:cNvPr id="3" name="Content Placeholder 2">
            <a:extLst>
              <a:ext uri="{FF2B5EF4-FFF2-40B4-BE49-F238E27FC236}">
                <a16:creationId xmlns:a16="http://schemas.microsoft.com/office/drawing/2014/main" id="{8758F02A-341F-4BE9-B04B-9B7BF523A092}"/>
              </a:ext>
            </a:extLst>
          </p:cNvPr>
          <p:cNvSpPr>
            <a:spLocks noGrp="1"/>
          </p:cNvSpPr>
          <p:nvPr>
            <p:ph idx="1"/>
          </p:nvPr>
        </p:nvSpPr>
        <p:spPr/>
        <p:txBody>
          <a:bodyPr>
            <a:normAutofit fontScale="70000" lnSpcReduction="20000"/>
          </a:bodyPr>
          <a:lstStyle/>
          <a:p>
            <a:r>
              <a:rPr lang="en-US" b="1" dirty="0"/>
              <a:t>Description</a:t>
            </a:r>
          </a:p>
          <a:p>
            <a:pPr lvl="1"/>
            <a:r>
              <a:rPr lang="en-US" dirty="0"/>
              <a:t>The Supplies Item should be listed in this section. </a:t>
            </a:r>
          </a:p>
          <a:p>
            <a:pPr marL="457200" lvl="1" indent="0">
              <a:buNone/>
            </a:pPr>
            <a:endParaRPr lang="en-US" dirty="0"/>
          </a:p>
          <a:p>
            <a:r>
              <a:rPr lang="en-US" b="1" dirty="0"/>
              <a:t>FY 20XX Current Approved Budget</a:t>
            </a:r>
          </a:p>
          <a:p>
            <a:pPr lvl="1"/>
            <a:r>
              <a:rPr lang="en-US" dirty="0"/>
              <a:t>The approved amount of funding for each Supplies line item is entered in this column. </a:t>
            </a:r>
          </a:p>
          <a:p>
            <a:pPr marL="457200" lvl="1" indent="0">
              <a:buNone/>
            </a:pPr>
            <a:endParaRPr lang="en-US" dirty="0"/>
          </a:p>
          <a:p>
            <a:r>
              <a:rPr lang="en-US" b="1" dirty="0"/>
              <a:t>Increase or Decrease (+/-)</a:t>
            </a:r>
          </a:p>
          <a:p>
            <a:pPr lvl="1"/>
            <a:r>
              <a:rPr lang="en-US" dirty="0"/>
              <a:t>Supplies should be allowable, reasonable, appropriately allocated, and justified.</a:t>
            </a:r>
          </a:p>
          <a:p>
            <a:pPr lvl="2"/>
            <a:r>
              <a:rPr lang="en-US" dirty="0"/>
              <a:t>The grantee should provide a breakdown of the costs used to reach the total requested for each line item (number of items and cost per item as applicable).</a:t>
            </a:r>
          </a:p>
          <a:p>
            <a:pPr lvl="3"/>
            <a:r>
              <a:rPr lang="en-US" dirty="0"/>
              <a:t>Quotes, such as a pricing estimate from a company or webpage, or an online “shopping cart” should be provided by the grantee. </a:t>
            </a:r>
          </a:p>
          <a:p>
            <a:pPr lvl="2"/>
            <a:r>
              <a:rPr lang="en-US" dirty="0"/>
              <a:t>Many Budget Adjustments are not approved due to questions of reasonableness and allocation in the Supplies category. </a:t>
            </a:r>
          </a:p>
          <a:p>
            <a:r>
              <a:rPr lang="en-US" b="1" dirty="0"/>
              <a:t>FY 20XX Revised Approved Budget</a:t>
            </a:r>
          </a:p>
          <a:p>
            <a:pPr lvl="1"/>
            <a:r>
              <a:rPr lang="en-US" dirty="0"/>
              <a:t>Amounts in this column should be the accurate result of the </a:t>
            </a:r>
            <a:r>
              <a:rPr lang="en-US" i="1" dirty="0"/>
              <a:t>FY 20XX Current Approved Budget </a:t>
            </a:r>
            <a:r>
              <a:rPr lang="en-US" dirty="0"/>
              <a:t>and </a:t>
            </a:r>
            <a:r>
              <a:rPr lang="en-US" i="1" dirty="0"/>
              <a:t>Increase or Decrease (+/-) </a:t>
            </a:r>
            <a:r>
              <a:rPr lang="en-US" dirty="0"/>
              <a:t>columns</a:t>
            </a:r>
            <a:r>
              <a:rPr lang="en-US" i="1" dirty="0"/>
              <a:t>.</a:t>
            </a:r>
          </a:p>
          <a:p>
            <a:r>
              <a:rPr lang="en-US" sz="2200" b="1" i="1" dirty="0"/>
              <a:t>The Grantees Allowable Costs Reference - Budget Categories document provides a list of common allowable costs in this budget category. However, these are not the only costs that can be approved in this category. </a:t>
            </a:r>
            <a:endParaRPr lang="en-US" dirty="0"/>
          </a:p>
        </p:txBody>
      </p:sp>
    </p:spTree>
    <p:extLst>
      <p:ext uri="{BB962C8B-B14F-4D97-AF65-F5344CB8AC3E}">
        <p14:creationId xmlns:p14="http://schemas.microsoft.com/office/powerpoint/2010/main" val="2547420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738A-C830-4768-97E0-4D027A1A6814}"/>
              </a:ext>
            </a:extLst>
          </p:cNvPr>
          <p:cNvSpPr>
            <a:spLocks noGrp="1"/>
          </p:cNvSpPr>
          <p:nvPr>
            <p:ph type="title"/>
          </p:nvPr>
        </p:nvSpPr>
        <p:spPr/>
        <p:txBody>
          <a:bodyPr>
            <a:normAutofit/>
          </a:bodyPr>
          <a:lstStyle/>
          <a:p>
            <a:pPr algn="ctr"/>
            <a:r>
              <a:rPr lang="en-US" dirty="0"/>
              <a:t>Marked-Up Detailed Budget – Review Instructions: ODOE Section</a:t>
            </a:r>
          </a:p>
        </p:txBody>
      </p:sp>
      <p:sp>
        <p:nvSpPr>
          <p:cNvPr id="3" name="Content Placeholder 2">
            <a:extLst>
              <a:ext uri="{FF2B5EF4-FFF2-40B4-BE49-F238E27FC236}">
                <a16:creationId xmlns:a16="http://schemas.microsoft.com/office/drawing/2014/main" id="{8462907D-F92C-4B7B-AEBC-7B958AD006F2}"/>
              </a:ext>
            </a:extLst>
          </p:cNvPr>
          <p:cNvSpPr>
            <a:spLocks noGrp="1"/>
          </p:cNvSpPr>
          <p:nvPr>
            <p:ph idx="1"/>
          </p:nvPr>
        </p:nvSpPr>
        <p:spPr/>
        <p:txBody>
          <a:bodyPr>
            <a:normAutofit fontScale="77500" lnSpcReduction="20000"/>
          </a:bodyPr>
          <a:lstStyle/>
          <a:p>
            <a:endParaRPr lang="en-US" dirty="0"/>
          </a:p>
          <a:p>
            <a:pPr marL="0" indent="0">
              <a:buNone/>
            </a:pPr>
            <a:endParaRPr lang="en-US" dirty="0"/>
          </a:p>
          <a:p>
            <a:endParaRPr lang="en-US" dirty="0"/>
          </a:p>
          <a:p>
            <a:endParaRPr lang="en-US" dirty="0"/>
          </a:p>
          <a:p>
            <a:r>
              <a:rPr lang="en-US" dirty="0"/>
              <a:t>Other Direct Operating Expenses – costs not included in other budget categories and which are directly related to the day-to-day operation of the grant program. Other direct operating expenses include, but are not limited to, conference registration, rent, utilities, janitorial supplies, liability insurance, and communication.</a:t>
            </a:r>
          </a:p>
          <a:p>
            <a:r>
              <a:rPr lang="en-US" dirty="0"/>
              <a:t>The ODOE Section does not have column headers of its own, but does continue the columns of:</a:t>
            </a:r>
          </a:p>
          <a:p>
            <a:pPr lvl="1"/>
            <a:r>
              <a:rPr lang="en-US" dirty="0"/>
              <a:t>Description (Item Name)</a:t>
            </a:r>
          </a:p>
          <a:p>
            <a:pPr lvl="1"/>
            <a:r>
              <a:rPr lang="en-US" dirty="0"/>
              <a:t>FY 20XX Current Approved Budget (Funds approved for the ODOE listed)</a:t>
            </a:r>
          </a:p>
          <a:p>
            <a:pPr lvl="1"/>
            <a:r>
              <a:rPr lang="en-US" dirty="0"/>
              <a:t>Increase or Decrease (+/-) (The column used by grantees to show Budget Adjustment changes)</a:t>
            </a:r>
          </a:p>
          <a:p>
            <a:pPr lvl="1"/>
            <a:r>
              <a:rPr lang="en-US" dirty="0"/>
              <a:t>FY 2020 Revised Approved Budget (This column adds the Current Approved Budget and the Increase or Decrease Column to provide a revised total)</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061A4856-A5C0-4D9D-A373-138C532D2DD6}"/>
              </a:ext>
            </a:extLst>
          </p:cNvPr>
          <p:cNvPicPr/>
          <p:nvPr/>
        </p:nvPicPr>
        <p:blipFill rotWithShape="1">
          <a:blip r:embed="rId2"/>
          <a:srcRect l="1188" t="58156" r="72234" b="17663"/>
          <a:stretch/>
        </p:blipFill>
        <p:spPr bwMode="auto">
          <a:xfrm>
            <a:off x="3667491" y="1997319"/>
            <a:ext cx="4048125" cy="1104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0594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E213-3A4F-44F7-808D-1C82CAF2C53A}"/>
              </a:ext>
            </a:extLst>
          </p:cNvPr>
          <p:cNvSpPr>
            <a:spLocks noGrp="1"/>
          </p:cNvSpPr>
          <p:nvPr>
            <p:ph type="title"/>
          </p:nvPr>
        </p:nvSpPr>
        <p:spPr/>
        <p:txBody>
          <a:bodyPr>
            <a:normAutofit/>
          </a:bodyPr>
          <a:lstStyle/>
          <a:p>
            <a:pPr algn="ctr"/>
            <a:r>
              <a:rPr lang="en-US" dirty="0"/>
              <a:t>Marked-Up Detailed Budget – Review Instructions: ODOE Section Continued</a:t>
            </a:r>
          </a:p>
        </p:txBody>
      </p:sp>
      <p:sp>
        <p:nvSpPr>
          <p:cNvPr id="3" name="Content Placeholder 2">
            <a:extLst>
              <a:ext uri="{FF2B5EF4-FFF2-40B4-BE49-F238E27FC236}">
                <a16:creationId xmlns:a16="http://schemas.microsoft.com/office/drawing/2014/main" id="{8758F02A-341F-4BE9-B04B-9B7BF523A092}"/>
              </a:ext>
            </a:extLst>
          </p:cNvPr>
          <p:cNvSpPr>
            <a:spLocks noGrp="1"/>
          </p:cNvSpPr>
          <p:nvPr>
            <p:ph idx="1"/>
          </p:nvPr>
        </p:nvSpPr>
        <p:spPr/>
        <p:txBody>
          <a:bodyPr>
            <a:normAutofit fontScale="70000" lnSpcReduction="20000"/>
          </a:bodyPr>
          <a:lstStyle/>
          <a:p>
            <a:r>
              <a:rPr lang="en-US" b="1" dirty="0"/>
              <a:t>Description</a:t>
            </a:r>
          </a:p>
          <a:p>
            <a:pPr lvl="1"/>
            <a:r>
              <a:rPr lang="en-US" dirty="0"/>
              <a:t>The ODOE Item should be listed in this section. </a:t>
            </a:r>
          </a:p>
          <a:p>
            <a:pPr marL="457200" lvl="1" indent="0">
              <a:buNone/>
            </a:pPr>
            <a:endParaRPr lang="en-US" dirty="0"/>
          </a:p>
          <a:p>
            <a:r>
              <a:rPr lang="en-US" b="1" dirty="0"/>
              <a:t>FY 20XX Current Approved Budget</a:t>
            </a:r>
          </a:p>
          <a:p>
            <a:pPr lvl="1"/>
            <a:r>
              <a:rPr lang="en-US" dirty="0"/>
              <a:t>The approved amount of funding for each ODOE line item is entered in this column. </a:t>
            </a:r>
          </a:p>
          <a:p>
            <a:pPr marL="457200" lvl="1" indent="0">
              <a:buNone/>
            </a:pPr>
            <a:endParaRPr lang="en-US" dirty="0"/>
          </a:p>
          <a:p>
            <a:r>
              <a:rPr lang="en-US" b="1" dirty="0"/>
              <a:t>Increase or Decrease (+/-)</a:t>
            </a:r>
          </a:p>
          <a:p>
            <a:pPr lvl="1"/>
            <a:r>
              <a:rPr lang="en-US" dirty="0"/>
              <a:t>ODOE should be allowable, reasonable, appropriately allocated, and justified.</a:t>
            </a:r>
          </a:p>
          <a:p>
            <a:pPr lvl="2"/>
            <a:r>
              <a:rPr lang="en-US" dirty="0"/>
              <a:t>The grantee should provide a breakdown of the costs used to reach the total requested for each line item (examples of how grantees can calculate ODOE allocations are in the Application Kits under the ODOE section of the Budget instructions).</a:t>
            </a:r>
          </a:p>
          <a:p>
            <a:r>
              <a:rPr lang="en-US" b="1" dirty="0"/>
              <a:t>FY 20XX Revised Approved Budget</a:t>
            </a:r>
          </a:p>
          <a:p>
            <a:pPr lvl="1"/>
            <a:r>
              <a:rPr lang="en-US" dirty="0"/>
              <a:t>Amounts in this column should be the accurate result of the </a:t>
            </a:r>
            <a:r>
              <a:rPr lang="en-US" i="1" dirty="0"/>
              <a:t>FY 20XX Current Approved Budget </a:t>
            </a:r>
            <a:r>
              <a:rPr lang="en-US" dirty="0"/>
              <a:t>and </a:t>
            </a:r>
            <a:r>
              <a:rPr lang="en-US" i="1" dirty="0"/>
              <a:t>Increase or Decrease (+/-) </a:t>
            </a:r>
            <a:r>
              <a:rPr lang="en-US" dirty="0"/>
              <a:t>columns</a:t>
            </a:r>
            <a:r>
              <a:rPr lang="en-US" i="1" dirty="0"/>
              <a:t>.</a:t>
            </a:r>
          </a:p>
          <a:p>
            <a:pPr marL="0" lvl="1" indent="0">
              <a:buNone/>
            </a:pPr>
            <a:endParaRPr lang="en-US" b="1" i="1" dirty="0"/>
          </a:p>
          <a:p>
            <a:pPr marL="0" lvl="1" indent="0">
              <a:buNone/>
            </a:pPr>
            <a:r>
              <a:rPr lang="en-US" sz="2000" b="1" i="1" dirty="0"/>
              <a:t>The Grantees Allowable Costs Reference - Budget Categories document provides a list of common allowable costs in this budget category. However, these are not the only costs that can be approved in this category. </a:t>
            </a:r>
            <a:endParaRPr lang="en-US" dirty="0"/>
          </a:p>
        </p:txBody>
      </p:sp>
    </p:spTree>
    <p:extLst>
      <p:ext uri="{BB962C8B-B14F-4D97-AF65-F5344CB8AC3E}">
        <p14:creationId xmlns:p14="http://schemas.microsoft.com/office/powerpoint/2010/main" val="199599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6E20-6E40-4A4C-ACF1-21D67161C2B9}"/>
              </a:ext>
            </a:extLst>
          </p:cNvPr>
          <p:cNvSpPr>
            <a:spLocks noGrp="1"/>
          </p:cNvSpPr>
          <p:nvPr>
            <p:ph type="title"/>
          </p:nvPr>
        </p:nvSpPr>
        <p:spPr/>
        <p:txBody>
          <a:bodyPr/>
          <a:lstStyle/>
          <a:p>
            <a:pPr algn="ctr"/>
            <a:r>
              <a:rPr lang="en-US" dirty="0"/>
              <a:t>Grant Budget Overview Continued</a:t>
            </a:r>
          </a:p>
        </p:txBody>
      </p:sp>
      <p:sp>
        <p:nvSpPr>
          <p:cNvPr id="3" name="Content Placeholder 2">
            <a:extLst>
              <a:ext uri="{FF2B5EF4-FFF2-40B4-BE49-F238E27FC236}">
                <a16:creationId xmlns:a16="http://schemas.microsoft.com/office/drawing/2014/main" id="{9C9DDDF1-A379-4D5A-9D36-155148F3E352}"/>
              </a:ext>
            </a:extLst>
          </p:cNvPr>
          <p:cNvSpPr>
            <a:spLocks noGrp="1"/>
          </p:cNvSpPr>
          <p:nvPr>
            <p:ph idx="1"/>
          </p:nvPr>
        </p:nvSpPr>
        <p:spPr/>
        <p:txBody>
          <a:bodyPr>
            <a:normAutofit/>
          </a:bodyPr>
          <a:lstStyle/>
          <a:p>
            <a:r>
              <a:rPr lang="en-US" dirty="0"/>
              <a:t>The grant contracts enforce the requirements of abiding by the:</a:t>
            </a:r>
          </a:p>
          <a:p>
            <a:pPr lvl="1"/>
            <a:r>
              <a:rPr lang="en-US" dirty="0"/>
              <a:t>The Grant Program’s Application Kit (for Grant Programs with Application Kits) </a:t>
            </a:r>
          </a:p>
          <a:p>
            <a:pPr lvl="1"/>
            <a:r>
              <a:rPr lang="en-US" dirty="0"/>
              <a:t>The OAG’s Texas Administrative Code (TAC) rules regarding grants (Chapters 60 and 62)</a:t>
            </a:r>
          </a:p>
          <a:p>
            <a:pPr lvl="1"/>
            <a:r>
              <a:rPr lang="en-US" dirty="0"/>
              <a:t>Texas Grant Management Standards (TxGMS)</a:t>
            </a:r>
          </a:p>
          <a:p>
            <a:pPr lvl="1"/>
            <a:r>
              <a:rPr lang="en-US" dirty="0"/>
              <a:t>2 Code of Federal Regulation (CFR) 200</a:t>
            </a:r>
          </a:p>
          <a:p>
            <a:pPr lvl="1"/>
            <a:r>
              <a:rPr lang="en-US" dirty="0"/>
              <a:t>The Grantee’s Grant Application (for Grant Programs which require a grant application)</a:t>
            </a:r>
          </a:p>
          <a:p>
            <a:pPr lvl="2"/>
            <a:r>
              <a:rPr lang="en-US" dirty="0"/>
              <a:t>Grant Narrative</a:t>
            </a:r>
          </a:p>
        </p:txBody>
      </p:sp>
    </p:spTree>
    <p:extLst>
      <p:ext uri="{BB962C8B-B14F-4D97-AF65-F5344CB8AC3E}">
        <p14:creationId xmlns:p14="http://schemas.microsoft.com/office/powerpoint/2010/main" val="4160993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F09B-4CBE-464B-95B8-78F56113E292}"/>
              </a:ext>
            </a:extLst>
          </p:cNvPr>
          <p:cNvSpPr>
            <a:spLocks noGrp="1"/>
          </p:cNvSpPr>
          <p:nvPr>
            <p:ph type="title"/>
          </p:nvPr>
        </p:nvSpPr>
        <p:spPr/>
        <p:txBody>
          <a:bodyPr/>
          <a:lstStyle/>
          <a:p>
            <a:r>
              <a:rPr lang="en-US" dirty="0"/>
              <a:t>Marked-Up Detailed Budget: Budget Total</a:t>
            </a:r>
          </a:p>
        </p:txBody>
      </p:sp>
      <p:sp>
        <p:nvSpPr>
          <p:cNvPr id="3" name="Content Placeholder 2">
            <a:extLst>
              <a:ext uri="{FF2B5EF4-FFF2-40B4-BE49-F238E27FC236}">
                <a16:creationId xmlns:a16="http://schemas.microsoft.com/office/drawing/2014/main" id="{FC40A464-074A-4582-AB4A-E9CAEAECB6A9}"/>
              </a:ext>
            </a:extLst>
          </p:cNvPr>
          <p:cNvSpPr>
            <a:spLocks noGrp="1"/>
          </p:cNvSpPr>
          <p:nvPr>
            <p:ph idx="1"/>
          </p:nvPr>
        </p:nvSpPr>
        <p:spPr/>
        <p:txBody>
          <a:bodyPr>
            <a:normAutofit/>
          </a:bodyPr>
          <a:lstStyle/>
          <a:p>
            <a:endParaRPr lang="en-US" dirty="0"/>
          </a:p>
          <a:p>
            <a:endParaRPr lang="en-US" dirty="0"/>
          </a:p>
          <a:p>
            <a:r>
              <a:rPr lang="en-US" dirty="0"/>
              <a:t>The total of the </a:t>
            </a:r>
            <a:r>
              <a:rPr lang="en-US" i="1" dirty="0"/>
              <a:t>FY 20XX Revised Approved Budget </a:t>
            </a:r>
            <a:r>
              <a:rPr lang="en-US" dirty="0"/>
              <a:t>column must equal the total of the </a:t>
            </a:r>
            <a:r>
              <a:rPr lang="en-US" i="1" dirty="0"/>
              <a:t>FY 20XX Current Approved Budget </a:t>
            </a:r>
            <a:r>
              <a:rPr lang="en-US" dirty="0"/>
              <a:t>column.</a:t>
            </a:r>
          </a:p>
          <a:p>
            <a:pPr marL="0" indent="0">
              <a:buNone/>
            </a:pPr>
            <a:endParaRPr lang="en-US" dirty="0"/>
          </a:p>
          <a:p>
            <a:r>
              <a:rPr lang="en-US" dirty="0"/>
              <a:t>Both column totals must equal the contract amount for the grant.</a:t>
            </a:r>
          </a:p>
          <a:p>
            <a:endParaRPr lang="en-US" i="1" dirty="0"/>
          </a:p>
          <a:p>
            <a:pPr marL="0" indent="0">
              <a:buNone/>
            </a:pPr>
            <a:r>
              <a:rPr lang="en-US" dirty="0"/>
              <a:t> </a:t>
            </a:r>
          </a:p>
        </p:txBody>
      </p:sp>
      <p:pic>
        <p:nvPicPr>
          <p:cNvPr id="4" name="Picture 3">
            <a:extLst>
              <a:ext uri="{FF2B5EF4-FFF2-40B4-BE49-F238E27FC236}">
                <a16:creationId xmlns:a16="http://schemas.microsoft.com/office/drawing/2014/main" id="{5AF39E80-E54E-4543-8076-E14A80BB3E9F}"/>
              </a:ext>
            </a:extLst>
          </p:cNvPr>
          <p:cNvPicPr/>
          <p:nvPr/>
        </p:nvPicPr>
        <p:blipFill rotWithShape="1">
          <a:blip r:embed="rId2"/>
          <a:srcRect l="1188" t="80461" r="72234" b="17663"/>
          <a:stretch/>
        </p:blipFill>
        <p:spPr bwMode="auto">
          <a:xfrm>
            <a:off x="3720245" y="2084875"/>
            <a:ext cx="4148871" cy="2187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764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C1B0-C07B-47CA-BF9B-B29DB669A73E}"/>
              </a:ext>
            </a:extLst>
          </p:cNvPr>
          <p:cNvSpPr>
            <a:spLocks noGrp="1"/>
          </p:cNvSpPr>
          <p:nvPr>
            <p:ph type="title"/>
          </p:nvPr>
        </p:nvSpPr>
        <p:spPr/>
        <p:txBody>
          <a:bodyPr/>
          <a:lstStyle/>
          <a:p>
            <a:pPr algn="ctr"/>
            <a:r>
              <a:rPr lang="en-US" dirty="0"/>
              <a:t>Grant Budget Components</a:t>
            </a:r>
          </a:p>
        </p:txBody>
      </p:sp>
      <p:sp>
        <p:nvSpPr>
          <p:cNvPr id="3" name="Content Placeholder 2">
            <a:extLst>
              <a:ext uri="{FF2B5EF4-FFF2-40B4-BE49-F238E27FC236}">
                <a16:creationId xmlns:a16="http://schemas.microsoft.com/office/drawing/2014/main" id="{B6910C0F-4D50-45F3-9386-3F40D603153F}"/>
              </a:ext>
            </a:extLst>
          </p:cNvPr>
          <p:cNvSpPr>
            <a:spLocks noGrp="1"/>
          </p:cNvSpPr>
          <p:nvPr>
            <p:ph idx="1"/>
          </p:nvPr>
        </p:nvSpPr>
        <p:spPr/>
        <p:txBody>
          <a:bodyPr>
            <a:normAutofit/>
          </a:bodyPr>
          <a:lstStyle/>
          <a:p>
            <a:r>
              <a:rPr lang="en-US" dirty="0"/>
              <a:t>The top portion of a Grant Budget includes the identifying information of the grantee (grantee name, grant number, the grantee’s city and county) as well as identifying information of the Grant Program and the Fiscal Year dates.</a:t>
            </a:r>
          </a:p>
          <a:p>
            <a:r>
              <a:rPr lang="en-US" dirty="0"/>
              <a:t>The top portion also includes the Budget Version (used to distinguish between the initial budget and subsequent Budget Adjustments) and the grantee’s standard full-time workweek hours (this is used for Full Time Equivalent (FTE) calculations).</a:t>
            </a:r>
          </a:p>
          <a:p>
            <a:pPr marL="0" indent="0">
              <a:buNone/>
            </a:pPr>
            <a:endParaRPr lang="en-US" dirty="0"/>
          </a:p>
          <a:p>
            <a:pPr marL="457200" lvl="1" indent="0">
              <a:buNone/>
            </a:pPr>
            <a:endParaRPr lang="en-US" dirty="0"/>
          </a:p>
        </p:txBody>
      </p:sp>
      <p:pic>
        <p:nvPicPr>
          <p:cNvPr id="4" name="Picture 3">
            <a:extLst>
              <a:ext uri="{FF2B5EF4-FFF2-40B4-BE49-F238E27FC236}">
                <a16:creationId xmlns:a16="http://schemas.microsoft.com/office/drawing/2014/main" id="{D61165E1-2A3B-4DB2-9459-989E43C4C542}"/>
              </a:ext>
            </a:extLst>
          </p:cNvPr>
          <p:cNvPicPr/>
          <p:nvPr/>
        </p:nvPicPr>
        <p:blipFill rotWithShape="1">
          <a:blip r:embed="rId2"/>
          <a:srcRect t="20623" r="71955" b="65812"/>
          <a:stretch/>
        </p:blipFill>
        <p:spPr bwMode="auto">
          <a:xfrm>
            <a:off x="2773272" y="5114903"/>
            <a:ext cx="6276340" cy="910773"/>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89E58C19-05DB-4C6F-AD66-E7F8BCB61ADF}"/>
              </a:ext>
            </a:extLst>
          </p:cNvPr>
          <p:cNvSpPr txBox="1"/>
          <p:nvPr/>
        </p:nvSpPr>
        <p:spPr>
          <a:xfrm>
            <a:off x="9672506" y="5226341"/>
            <a:ext cx="1312178" cy="553998"/>
          </a:xfrm>
          <a:prstGeom prst="rect">
            <a:avLst/>
          </a:prstGeom>
          <a:noFill/>
        </p:spPr>
        <p:txBody>
          <a:bodyPr wrap="square" rtlCol="0">
            <a:spAutoFit/>
          </a:bodyPr>
          <a:lstStyle/>
          <a:p>
            <a:r>
              <a:rPr lang="en-US" sz="1000" i="1" dirty="0"/>
              <a:t>Example used is from the FY 2020 OVAG Budget Template</a:t>
            </a:r>
          </a:p>
        </p:txBody>
      </p:sp>
    </p:spTree>
    <p:extLst>
      <p:ext uri="{BB962C8B-B14F-4D97-AF65-F5344CB8AC3E}">
        <p14:creationId xmlns:p14="http://schemas.microsoft.com/office/powerpoint/2010/main" val="125546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3E7F-3056-4473-A519-51E1002337EE}"/>
              </a:ext>
            </a:extLst>
          </p:cNvPr>
          <p:cNvSpPr>
            <a:spLocks noGrp="1"/>
          </p:cNvSpPr>
          <p:nvPr>
            <p:ph type="title"/>
          </p:nvPr>
        </p:nvSpPr>
        <p:spPr/>
        <p:txBody>
          <a:bodyPr/>
          <a:lstStyle/>
          <a:p>
            <a:pPr algn="ctr"/>
            <a:r>
              <a:rPr lang="en-US" dirty="0"/>
              <a:t>Grant Budget Components Continued</a:t>
            </a:r>
          </a:p>
        </p:txBody>
      </p:sp>
      <p:sp>
        <p:nvSpPr>
          <p:cNvPr id="3" name="Content Placeholder 2">
            <a:extLst>
              <a:ext uri="{FF2B5EF4-FFF2-40B4-BE49-F238E27FC236}">
                <a16:creationId xmlns:a16="http://schemas.microsoft.com/office/drawing/2014/main" id="{034E926B-740F-4AB6-BBA0-BD4AFE0EA885}"/>
              </a:ext>
            </a:extLst>
          </p:cNvPr>
          <p:cNvSpPr>
            <a:spLocks noGrp="1"/>
          </p:cNvSpPr>
          <p:nvPr>
            <p:ph idx="1"/>
          </p:nvPr>
        </p:nvSpPr>
        <p:spPr/>
        <p:txBody>
          <a:bodyPr>
            <a:normAutofit lnSpcReduction="10000"/>
          </a:bodyPr>
          <a:lstStyle/>
          <a:p>
            <a:r>
              <a:rPr lang="en-US" dirty="0"/>
              <a:t>The next portion of the budget is the Budget Categories:</a:t>
            </a:r>
          </a:p>
          <a:p>
            <a:pPr lvl="1"/>
            <a:r>
              <a:rPr lang="en-US" dirty="0"/>
              <a:t>Personnel</a:t>
            </a:r>
          </a:p>
          <a:p>
            <a:pPr lvl="1"/>
            <a:r>
              <a:rPr lang="en-US" dirty="0"/>
              <a:t>Fringe</a:t>
            </a:r>
          </a:p>
          <a:p>
            <a:pPr lvl="1"/>
            <a:r>
              <a:rPr lang="en-US" dirty="0"/>
              <a:t>Professional &amp; Consultant Services</a:t>
            </a:r>
          </a:p>
          <a:p>
            <a:pPr lvl="1"/>
            <a:r>
              <a:rPr lang="en-US" dirty="0"/>
              <a:t>Travel</a:t>
            </a:r>
          </a:p>
          <a:p>
            <a:pPr lvl="1"/>
            <a:r>
              <a:rPr lang="en-US" dirty="0"/>
              <a:t>Equipment</a:t>
            </a:r>
          </a:p>
          <a:p>
            <a:pPr lvl="1"/>
            <a:r>
              <a:rPr lang="en-US" dirty="0"/>
              <a:t>Supplies</a:t>
            </a:r>
          </a:p>
          <a:p>
            <a:pPr lvl="1"/>
            <a:r>
              <a:rPr lang="en-US" dirty="0"/>
              <a:t>Other Direct Operating Expenses (ODOE)</a:t>
            </a:r>
          </a:p>
          <a:p>
            <a:pPr marL="457200" lvl="1" indent="0">
              <a:buNone/>
            </a:pPr>
            <a:endParaRPr lang="en-US" dirty="0"/>
          </a:p>
          <a:p>
            <a:r>
              <a:rPr lang="en-US" dirty="0"/>
              <a:t>The final portion of the budget is the budget total</a:t>
            </a:r>
          </a:p>
          <a:p>
            <a:pPr marL="0" indent="0" algn="ctr">
              <a:buNone/>
            </a:pPr>
            <a:r>
              <a:rPr lang="en-US" sz="1100" i="1" dirty="0"/>
              <a:t>Visuals for these Sections will be provided in the Budget Adjustment Review instructions</a:t>
            </a:r>
          </a:p>
          <a:p>
            <a:endParaRPr lang="en-US" dirty="0"/>
          </a:p>
        </p:txBody>
      </p:sp>
    </p:spTree>
    <p:extLst>
      <p:ext uri="{BB962C8B-B14F-4D97-AF65-F5344CB8AC3E}">
        <p14:creationId xmlns:p14="http://schemas.microsoft.com/office/powerpoint/2010/main" val="27824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0E22-05A0-443B-A38B-822F0B193F85}"/>
              </a:ext>
            </a:extLst>
          </p:cNvPr>
          <p:cNvSpPr>
            <a:spLocks noGrp="1"/>
          </p:cNvSpPr>
          <p:nvPr>
            <p:ph type="title"/>
          </p:nvPr>
        </p:nvSpPr>
        <p:spPr/>
        <p:txBody>
          <a:bodyPr/>
          <a:lstStyle/>
          <a:p>
            <a:pPr algn="ctr"/>
            <a:r>
              <a:rPr lang="en-US" dirty="0"/>
              <a:t>How Grantee Budgets are Created</a:t>
            </a:r>
          </a:p>
        </p:txBody>
      </p:sp>
      <p:sp>
        <p:nvSpPr>
          <p:cNvPr id="3" name="Content Placeholder 2">
            <a:extLst>
              <a:ext uri="{FF2B5EF4-FFF2-40B4-BE49-F238E27FC236}">
                <a16:creationId xmlns:a16="http://schemas.microsoft.com/office/drawing/2014/main" id="{B6B54AAD-93FC-4F90-8BE5-04A38F323CFC}"/>
              </a:ext>
            </a:extLst>
          </p:cNvPr>
          <p:cNvSpPr>
            <a:spLocks noGrp="1"/>
          </p:cNvSpPr>
          <p:nvPr>
            <p:ph idx="1"/>
          </p:nvPr>
        </p:nvSpPr>
        <p:spPr/>
        <p:txBody>
          <a:bodyPr>
            <a:normAutofit fontScale="92500" lnSpcReduction="10000"/>
          </a:bodyPr>
          <a:lstStyle/>
          <a:p>
            <a:r>
              <a:rPr lang="en-US" dirty="0"/>
              <a:t>First Year of the Grant Cycle</a:t>
            </a:r>
          </a:p>
          <a:p>
            <a:pPr lvl="1"/>
            <a:r>
              <a:rPr lang="en-US" dirty="0"/>
              <a:t>The first Detailed Budget is created from the budget the grantee submitted as part of their grant application. Approved line items are pulled from the application budget and put into the Detailed Budget template. Funds from non-approved line items are summed into a line item in ODOE titled Reallocated Funds. A grantee with Reallocated Funds must move these funds to be used in approved ways before the budget can be finalized.</a:t>
            </a:r>
          </a:p>
          <a:p>
            <a:pPr marL="0" indent="0">
              <a:buNone/>
            </a:pPr>
            <a:endParaRPr lang="en-US" dirty="0"/>
          </a:p>
          <a:p>
            <a:r>
              <a:rPr lang="en-US" dirty="0"/>
              <a:t>Subsequent Year(s) of the Grant Cycle</a:t>
            </a:r>
          </a:p>
          <a:p>
            <a:pPr lvl="1"/>
            <a:r>
              <a:rPr lang="en-US" dirty="0"/>
              <a:t>The most current budget version from the previous year of the grant cycle for each grantee will be the foundation of the next year’s initial Detailed Budgets.</a:t>
            </a:r>
          </a:p>
          <a:p>
            <a:pPr lvl="2"/>
            <a:r>
              <a:rPr lang="en-US" dirty="0"/>
              <a:t>Example: The first year’s most recent budget for each grantee will be used to create the initial Detailed Budgets for the second year of the grant.</a:t>
            </a:r>
          </a:p>
          <a:p>
            <a:pPr lvl="1"/>
            <a:endParaRPr lang="en-US" dirty="0"/>
          </a:p>
        </p:txBody>
      </p:sp>
    </p:spTree>
    <p:extLst>
      <p:ext uri="{BB962C8B-B14F-4D97-AF65-F5344CB8AC3E}">
        <p14:creationId xmlns:p14="http://schemas.microsoft.com/office/powerpoint/2010/main" val="252431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D80B-8C44-41EA-B8D0-8CFA27A7A023}"/>
              </a:ext>
            </a:extLst>
          </p:cNvPr>
          <p:cNvSpPr>
            <a:spLocks noGrp="1"/>
          </p:cNvSpPr>
          <p:nvPr>
            <p:ph type="title"/>
          </p:nvPr>
        </p:nvSpPr>
        <p:spPr/>
        <p:txBody>
          <a:bodyPr/>
          <a:lstStyle/>
          <a:p>
            <a:pPr algn="ctr"/>
            <a:r>
              <a:rPr lang="en-US" dirty="0"/>
              <a:t>Basics to Remember for Grant Budgets</a:t>
            </a:r>
          </a:p>
        </p:txBody>
      </p:sp>
      <p:sp>
        <p:nvSpPr>
          <p:cNvPr id="3" name="Content Placeholder 2">
            <a:extLst>
              <a:ext uri="{FF2B5EF4-FFF2-40B4-BE49-F238E27FC236}">
                <a16:creationId xmlns:a16="http://schemas.microsoft.com/office/drawing/2014/main" id="{A13B738A-BF00-41F1-8A27-D195CA86E7FA}"/>
              </a:ext>
            </a:extLst>
          </p:cNvPr>
          <p:cNvSpPr>
            <a:spLocks noGrp="1"/>
          </p:cNvSpPr>
          <p:nvPr>
            <p:ph idx="1"/>
          </p:nvPr>
        </p:nvSpPr>
        <p:spPr/>
        <p:txBody>
          <a:bodyPr>
            <a:normAutofit fontScale="62500" lnSpcReduction="20000"/>
          </a:bodyPr>
          <a:lstStyle/>
          <a:p>
            <a:r>
              <a:rPr lang="en-US" sz="3200" dirty="0"/>
              <a:t>Budgets must exactly equal the contract amount. </a:t>
            </a:r>
          </a:p>
          <a:p>
            <a:pPr marL="0" indent="0">
              <a:buNone/>
            </a:pPr>
            <a:endParaRPr lang="en-US" sz="3200" dirty="0"/>
          </a:p>
          <a:p>
            <a:r>
              <a:rPr lang="en-US" sz="3200" dirty="0"/>
              <a:t>Budgets should not contain cents.</a:t>
            </a:r>
          </a:p>
          <a:p>
            <a:endParaRPr lang="en-US" sz="3200" dirty="0"/>
          </a:p>
          <a:p>
            <a:r>
              <a:rPr lang="en-US" sz="3200" dirty="0"/>
              <a:t>All items contained in the budgets should be:</a:t>
            </a:r>
          </a:p>
          <a:p>
            <a:pPr lvl="1"/>
            <a:r>
              <a:rPr lang="en-US" sz="2800" dirty="0"/>
              <a:t>Allowable</a:t>
            </a:r>
          </a:p>
          <a:p>
            <a:pPr lvl="2"/>
            <a:r>
              <a:rPr lang="en-US" sz="2400" dirty="0"/>
              <a:t>The line item can be reimbursed on our grants per: 2 CFR 200, TxGMS, TAC Rules, Application Kit.</a:t>
            </a:r>
          </a:p>
          <a:p>
            <a:pPr lvl="3"/>
            <a:r>
              <a:rPr lang="en-US" sz="2200" dirty="0"/>
              <a:t>Note: An item may be allowed under 2 CFR 200 and TxGMS, but not be allowed on OAG grants based on the TAC Rules or the Application Kit. </a:t>
            </a:r>
          </a:p>
          <a:p>
            <a:pPr lvl="1"/>
            <a:r>
              <a:rPr lang="en-US" sz="2800" dirty="0"/>
              <a:t>Reasonable</a:t>
            </a:r>
          </a:p>
          <a:p>
            <a:pPr lvl="2"/>
            <a:r>
              <a:rPr lang="en-US" sz="2400" dirty="0"/>
              <a:t>Reasonableness in some cases is subjective and can be dependent on circumstances. </a:t>
            </a:r>
          </a:p>
          <a:p>
            <a:pPr lvl="1"/>
            <a:r>
              <a:rPr lang="en-US" sz="2800" dirty="0"/>
              <a:t>Allocable</a:t>
            </a:r>
          </a:p>
          <a:p>
            <a:pPr lvl="2"/>
            <a:r>
              <a:rPr lang="en-US" sz="2400" dirty="0"/>
              <a:t>The requests must be apportioned to the amount of time spent on the grant.</a:t>
            </a:r>
          </a:p>
          <a:p>
            <a:pPr lvl="3"/>
            <a:r>
              <a:rPr lang="en-US" sz="2200" dirty="0"/>
              <a:t>Example: Grantee A is requesting 75% of a staff member’s Salary on the grant, and is requesting a computer for that employee. The Grantee should only request the grant to cover 75% of the cost of the computer.  </a:t>
            </a:r>
            <a:endParaRPr lang="en-US" sz="3200" dirty="0"/>
          </a:p>
          <a:p>
            <a:r>
              <a:rPr lang="en-US" sz="3200" dirty="0"/>
              <a:t>Nothing can be changed on a budget without a Budget Adjustment</a:t>
            </a:r>
          </a:p>
          <a:p>
            <a:pPr marL="0" indent="0">
              <a:buNone/>
            </a:pPr>
            <a:endParaRPr lang="en-US" dirty="0"/>
          </a:p>
        </p:txBody>
      </p:sp>
    </p:spTree>
    <p:extLst>
      <p:ext uri="{BB962C8B-B14F-4D97-AF65-F5344CB8AC3E}">
        <p14:creationId xmlns:p14="http://schemas.microsoft.com/office/powerpoint/2010/main" val="67056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06ED-0A36-4AF6-9A14-F56E6227B163}"/>
              </a:ext>
            </a:extLst>
          </p:cNvPr>
          <p:cNvSpPr>
            <a:spLocks noGrp="1"/>
          </p:cNvSpPr>
          <p:nvPr>
            <p:ph type="title"/>
          </p:nvPr>
        </p:nvSpPr>
        <p:spPr>
          <a:xfrm>
            <a:off x="838200" y="2686045"/>
            <a:ext cx="10515600" cy="941356"/>
          </a:xfrm>
        </p:spPr>
        <p:txBody>
          <a:bodyPr/>
          <a:lstStyle/>
          <a:p>
            <a:pPr algn="ctr"/>
            <a:r>
              <a:rPr lang="en-US" dirty="0"/>
              <a:t>Grant Budget Adjustments</a:t>
            </a:r>
          </a:p>
        </p:txBody>
      </p:sp>
      <p:sp>
        <p:nvSpPr>
          <p:cNvPr id="3" name="Text Placeholder 2">
            <a:extLst>
              <a:ext uri="{FF2B5EF4-FFF2-40B4-BE49-F238E27FC236}">
                <a16:creationId xmlns:a16="http://schemas.microsoft.com/office/drawing/2014/main" id="{799267E3-FEDC-4AC5-B036-44A124B0DBA0}"/>
              </a:ext>
            </a:extLst>
          </p:cNvPr>
          <p:cNvSpPr>
            <a:spLocks noGrp="1"/>
          </p:cNvSpPr>
          <p:nvPr>
            <p:ph type="body" idx="1"/>
          </p:nvPr>
        </p:nvSpPr>
        <p:spPr/>
        <p:txBody>
          <a:bodyPr>
            <a:normAutofit/>
          </a:bodyPr>
          <a:lstStyle/>
          <a:p>
            <a:pPr algn="ctr"/>
            <a:endParaRPr lang="en-US" dirty="0">
              <a:solidFill>
                <a:schemeClr val="bg1"/>
              </a:solidFill>
            </a:endParaRPr>
          </a:p>
        </p:txBody>
      </p:sp>
    </p:spTree>
    <p:extLst>
      <p:ext uri="{BB962C8B-B14F-4D97-AF65-F5344CB8AC3E}">
        <p14:creationId xmlns:p14="http://schemas.microsoft.com/office/powerpoint/2010/main" val="3797376454"/>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1142</TotalTime>
  <Words>4868</Words>
  <Application>Microsoft Office PowerPoint</Application>
  <PresentationFormat>Widescreen</PresentationFormat>
  <Paragraphs>355</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Grant Budgets &amp; Grant Budget Adjustments</vt:lpstr>
      <vt:lpstr>Grant Budgets</vt:lpstr>
      <vt:lpstr>Grant Budget Overview</vt:lpstr>
      <vt:lpstr>Grant Budget Overview Continued</vt:lpstr>
      <vt:lpstr>Grant Budget Components</vt:lpstr>
      <vt:lpstr>Grant Budget Components Continued</vt:lpstr>
      <vt:lpstr>How Grantee Budgets are Created</vt:lpstr>
      <vt:lpstr>Basics to Remember for Grant Budgets</vt:lpstr>
      <vt:lpstr>Grant Budget Adjustments</vt:lpstr>
      <vt:lpstr>When Grant Budget Adjustments Occur</vt:lpstr>
      <vt:lpstr>How Budget Adjustments Occur</vt:lpstr>
      <vt:lpstr>Documents Needed for a Budget Adjustment</vt:lpstr>
      <vt:lpstr>How to Review a Budget Adjustment</vt:lpstr>
      <vt:lpstr>Budget Adjustment Request Form</vt:lpstr>
      <vt:lpstr>Budget Adjustment Request Form – Review Instructions</vt:lpstr>
      <vt:lpstr>Budget Adjustment Request Form – Review Instructions Continued</vt:lpstr>
      <vt:lpstr>Budget Adjustment Request Form – Review Instructions Continued</vt:lpstr>
      <vt:lpstr>Marked-up Detailed Budget</vt:lpstr>
      <vt:lpstr>Marked-Up Detailed Budget – Review Instructions: First Year of Grant Cycle - Full-Time Workweek Hours</vt:lpstr>
      <vt:lpstr>Marked-Up Detailed Budget – Review Instructions: Personnel Section</vt:lpstr>
      <vt:lpstr>Marked-Up Detailed Budget – Review Instructions: Personnel Section Continued</vt:lpstr>
      <vt:lpstr>Marked-Up Detailed Budget – Review Instructions: Personnel Section Continued</vt:lpstr>
      <vt:lpstr>Marked-Up Detailed Budget – Review Instructions: Personnel Section Continued</vt:lpstr>
      <vt:lpstr>Marked-Up Detailed Budget – Review Instructions: Personnel Section Continued</vt:lpstr>
      <vt:lpstr>Reviewing Job Descriptions</vt:lpstr>
      <vt:lpstr>Marked-Up Detailed Budget – Review Instructions: Fringe Section</vt:lpstr>
      <vt:lpstr>Marked-Up Detailed Budget – Review Instructions: Fringe Section Continued</vt:lpstr>
      <vt:lpstr>Marked-Up Detailed Budget – Review Instructions: Fringe Section Continued</vt:lpstr>
      <vt:lpstr>Marked-Up Detailed Budget – Review Instructions: Professional &amp; Consultant (P&amp;C) Section</vt:lpstr>
      <vt:lpstr>Marked-Up Detailed Budget – Review Instructions: Professional &amp; Consultant (P&amp;C) Section Continued</vt:lpstr>
      <vt:lpstr>Professional &amp; Consultant (P&amp;C) Contracts</vt:lpstr>
      <vt:lpstr>Marked-Up Detailed Budget – Review Instructions: Travel Section</vt:lpstr>
      <vt:lpstr>Marked-Up Detailed Budget – Review Instructions: Travel Section Continued</vt:lpstr>
      <vt:lpstr>Marked-Up Detailed Budget – Review Instructions: Equipment Section</vt:lpstr>
      <vt:lpstr>Marked-Up Detailed Budget – Review Instructions: Equipment Section Continued</vt:lpstr>
      <vt:lpstr>Marked-Up Detailed Budget – Review Instructions: Supplies Section</vt:lpstr>
      <vt:lpstr>Marked-Up Detailed Budget – Review Instructions: Supplies Section Continued</vt:lpstr>
      <vt:lpstr>Marked-Up Detailed Budget – Review Instructions: ODOE Section</vt:lpstr>
      <vt:lpstr>Marked-Up Detailed Budget – Review Instructions: ODOE Section Continued</vt:lpstr>
      <vt:lpstr>Marked-Up Detailed Budget: Budget Total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Adjustment Reviews</dc:title>
  <dc:creator>Watson, Karly</dc:creator>
  <cp:lastModifiedBy>Karly Watson</cp:lastModifiedBy>
  <cp:revision>100</cp:revision>
  <dcterms:created xsi:type="dcterms:W3CDTF">2020-07-18T15:57:00Z</dcterms:created>
  <dcterms:modified xsi:type="dcterms:W3CDTF">2022-04-04T20:55:32Z</dcterms:modified>
</cp:coreProperties>
</file>